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theme/themeOverride10.xml" ContentType="application/vnd.openxmlformats-officedocument.themeOverride+xml"/>
  <Override PartName="/ppt/charts/chart46.xml" ContentType="application/vnd.openxmlformats-officedocument.drawingml.chart+xml"/>
  <Override PartName="/ppt/theme/themeOverride11.xml" ContentType="application/vnd.openxmlformats-officedocument.themeOverride+xml"/>
  <Override PartName="/ppt/charts/chart47.xml" ContentType="application/vnd.openxmlformats-officedocument.drawingml.chart+xml"/>
  <Override PartName="/ppt/theme/themeOverride12.xml" ContentType="application/vnd.openxmlformats-officedocument.themeOverride+xml"/>
  <Override PartName="/ppt/charts/chart48.xml" ContentType="application/vnd.openxmlformats-officedocument.drawingml.chart+xml"/>
  <Override PartName="/ppt/theme/themeOverride13.xml" ContentType="application/vnd.openxmlformats-officedocument.themeOverride+xml"/>
  <Override PartName="/ppt/charts/chart49.xml" ContentType="application/vnd.openxmlformats-officedocument.drawingml.chart+xml"/>
  <Override PartName="/ppt/theme/themeOverride14.xml" ContentType="application/vnd.openxmlformats-officedocument.themeOverride+xml"/>
  <Override PartName="/ppt/charts/chart50.xml" ContentType="application/vnd.openxmlformats-officedocument.drawingml.chart+xml"/>
  <Override PartName="/ppt/theme/themeOverride15.xml" ContentType="application/vnd.openxmlformats-officedocument.themeOverride+xml"/>
  <Override PartName="/ppt/charts/chart51.xml" ContentType="application/vnd.openxmlformats-officedocument.drawingml.chart+xml"/>
  <Override PartName="/ppt/theme/themeOverride16.xml" ContentType="application/vnd.openxmlformats-officedocument.themeOverride+xml"/>
  <Override PartName="/ppt/charts/chart52.xml" ContentType="application/vnd.openxmlformats-officedocument.drawingml.chart+xml"/>
  <Override PartName="/ppt/theme/themeOverride17.xml" ContentType="application/vnd.openxmlformats-officedocument.themeOverride+xml"/>
  <Override PartName="/ppt/charts/chart53.xml" ContentType="application/vnd.openxmlformats-officedocument.drawingml.chart+xml"/>
  <Override PartName="/ppt/theme/themeOverride18.xml" ContentType="application/vnd.openxmlformats-officedocument.themeOverride+xml"/>
  <Override PartName="/ppt/charts/chart54.xml" ContentType="application/vnd.openxmlformats-officedocument.drawingml.chart+xml"/>
  <Override PartName="/ppt/theme/themeOverride19.xml" ContentType="application/vnd.openxmlformats-officedocument.themeOverride+xml"/>
  <Override PartName="/ppt/charts/chart55.xml" ContentType="application/vnd.openxmlformats-officedocument.drawingml.chart+xml"/>
  <Override PartName="/ppt/theme/themeOverride20.xml" ContentType="application/vnd.openxmlformats-officedocument.themeOverride+xml"/>
  <Override PartName="/ppt/charts/chart56.xml" ContentType="application/vnd.openxmlformats-officedocument.drawingml.chart+xml"/>
  <Override PartName="/ppt/theme/themeOverride21.xml" ContentType="application/vnd.openxmlformats-officedocument.themeOverride+xml"/>
  <Override PartName="/ppt/charts/chart57.xml" ContentType="application/vnd.openxmlformats-officedocument.drawingml.chart+xml"/>
  <Override PartName="/ppt/theme/themeOverride22.xml" ContentType="application/vnd.openxmlformats-officedocument.themeOverride+xml"/>
  <Override PartName="/ppt/charts/chart58.xml" ContentType="application/vnd.openxmlformats-officedocument.drawingml.chart+xml"/>
  <Override PartName="/ppt/theme/themeOverride23.xml" ContentType="application/vnd.openxmlformats-officedocument.themeOverride+xml"/>
  <Override PartName="/ppt/charts/chart59.xml" ContentType="application/vnd.openxmlformats-officedocument.drawingml.chart+xml"/>
  <Override PartName="/ppt/theme/themeOverride24.xml" ContentType="application/vnd.openxmlformats-officedocument.themeOverride+xml"/>
  <Override PartName="/ppt/charts/chart60.xml" ContentType="application/vnd.openxmlformats-officedocument.drawingml.chart+xml"/>
  <Override PartName="/ppt/theme/themeOverride25.xml" ContentType="application/vnd.openxmlformats-officedocument.themeOverride+xml"/>
  <Override PartName="/ppt/charts/chart61.xml" ContentType="application/vnd.openxmlformats-officedocument.drawingml.chart+xml"/>
  <Override PartName="/ppt/theme/themeOverride26.xml" ContentType="application/vnd.openxmlformats-officedocument.themeOverride+xml"/>
  <Override PartName="/ppt/charts/chart62.xml" ContentType="application/vnd.openxmlformats-officedocument.drawingml.chart+xml"/>
  <Override PartName="/ppt/theme/themeOverride2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1"/>
  </p:notesMasterIdLst>
  <p:sldIdLst>
    <p:sldId id="416" r:id="rId3"/>
    <p:sldId id="417" r:id="rId4"/>
    <p:sldId id="477" r:id="rId5"/>
    <p:sldId id="418" r:id="rId6"/>
    <p:sldId id="419" r:id="rId7"/>
    <p:sldId id="421" r:id="rId8"/>
    <p:sldId id="422" r:id="rId9"/>
    <p:sldId id="424" r:id="rId10"/>
    <p:sldId id="427" r:id="rId11"/>
    <p:sldId id="514" r:id="rId12"/>
    <p:sldId id="515" r:id="rId13"/>
    <p:sldId id="433" r:id="rId14"/>
    <p:sldId id="428" r:id="rId15"/>
    <p:sldId id="430" r:id="rId16"/>
    <p:sldId id="431" r:id="rId17"/>
    <p:sldId id="432" r:id="rId18"/>
    <p:sldId id="434" r:id="rId19"/>
    <p:sldId id="292" r:id="rId20"/>
    <p:sldId id="293" r:id="rId21"/>
    <p:sldId id="369" r:id="rId22"/>
    <p:sldId id="380" r:id="rId23"/>
    <p:sldId id="381" r:id="rId24"/>
    <p:sldId id="384" r:id="rId25"/>
    <p:sldId id="467" r:id="rId26"/>
    <p:sldId id="386" r:id="rId27"/>
    <p:sldId id="468" r:id="rId28"/>
    <p:sldId id="389" r:id="rId29"/>
    <p:sldId id="391" r:id="rId30"/>
    <p:sldId id="441" r:id="rId31"/>
    <p:sldId id="538" r:id="rId32"/>
    <p:sldId id="480" r:id="rId33"/>
    <p:sldId id="483" r:id="rId34"/>
    <p:sldId id="522" r:id="rId35"/>
    <p:sldId id="547" r:id="rId36"/>
    <p:sldId id="544" r:id="rId37"/>
    <p:sldId id="543" r:id="rId38"/>
    <p:sldId id="478" r:id="rId39"/>
    <p:sldId id="479" r:id="rId40"/>
    <p:sldId id="484" r:id="rId41"/>
    <p:sldId id="486" r:id="rId42"/>
    <p:sldId id="548" r:id="rId43"/>
    <p:sldId id="549" r:id="rId44"/>
    <p:sldId id="524" r:id="rId45"/>
    <p:sldId id="534" r:id="rId46"/>
    <p:sldId id="533" r:id="rId47"/>
    <p:sldId id="505" r:id="rId48"/>
    <p:sldId id="512" r:id="rId49"/>
    <p:sldId id="53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33CC33"/>
    <a:srgbClr val="FFFF00"/>
    <a:srgbClr val="FF00FF"/>
    <a:srgbClr val="FFCC00"/>
    <a:srgbClr val="00CC00"/>
    <a:srgbClr val="CC9900"/>
    <a:srgbClr val="FFCC66"/>
    <a:srgbClr val="FF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573" autoAdjust="0"/>
  </p:normalViewPr>
  <p:slideViewPr>
    <p:cSldViewPr>
      <p:cViewPr varScale="1">
        <p:scale>
          <a:sx n="100" d="100"/>
          <a:sy n="100" d="100"/>
        </p:scale>
        <p:origin x="175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4.xm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Home\Dropbox\Academics\Research\EMOSA%20Religion\My%20paper\Modeling\Main%20Template%20for%20Visuals.xlsx" TargetMode="External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0.xml"/></Relationships>
</file>

<file path=ppt/charts/_rels/chart4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1.xml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2.xml"/></Relationships>
</file>

<file path=ppt/charts/_rels/chart4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3.xm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5.xml"/></Relationships>
</file>

<file path=ppt/charts/_rels/chart50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5.xml"/></Relationships>
</file>

<file path=ppt/charts/_rels/chart5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6.xml"/></Relationships>
</file>

<file path=ppt/charts/_rels/chart5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7.xml"/></Relationships>
</file>

<file path=ppt/charts/_rels/chart5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8.xml"/></Relationships>
</file>

<file path=ppt/charts/_rels/chart5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19.xml"/></Relationships>
</file>

<file path=ppt/charts/_rels/chart5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0.xml"/></Relationships>
</file>

<file path=ppt/charts/_rels/chart5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1.xml"/></Relationships>
</file>

<file path=ppt/charts/_rels/chart5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2.xml"/></Relationships>
</file>

<file path=ppt/charts/_rels/chart5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3.xml"/></Relationships>
</file>

<file path=ppt/charts/_rels/chart5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6.xml"/></Relationships>
</file>

<file path=ppt/charts/_rels/chart60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5.xml"/></Relationships>
</file>

<file path=ppt/charts/_rels/chart6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6.xml"/></Relationships>
</file>

<file path=ppt/charts/_rels/chart6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27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7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8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ome\Dropbox\Academics\Research\EMOSA%20Religion\My%20paper\Modeling\Main%20Template%20for%20Visuals.xlsx" TargetMode="External"/><Relationship Id="rId1" Type="http://schemas.openxmlformats.org/officeDocument/2006/relationships/themeOverride" Target="../theme/themeOverrid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12721832861999E-3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Distributions!$U$55</c:f>
              <c:strCache>
                <c:ptCount val="1"/>
                <c:pt idx="0">
                  <c:v>Cai</c:v>
                </c:pt>
              </c:strCache>
            </c:strRef>
          </c:tx>
          <c:spPr>
            <a:ln w="9525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Distributions!$U$56:$U$60</c:f>
              <c:numCache>
                <c:formatCode>General</c:formatCode>
                <c:ptCount val="5"/>
                <c:pt idx="0">
                  <c:v>0.66279999999999994</c:v>
                </c:pt>
                <c:pt idx="1">
                  <c:v>0.69059999999999999</c:v>
                </c:pt>
                <c:pt idx="2">
                  <c:v>0.69650000000000001</c:v>
                </c:pt>
                <c:pt idx="3">
                  <c:v>0.64380000000000004</c:v>
                </c:pt>
                <c:pt idx="4">
                  <c:v>0.64839999999999998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88-405B-A8BA-53B2BF1C8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6000"/>
        <c:axId val="131857152"/>
      </c:scatterChart>
      <c:valAx>
        <c:axId val="131856000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1857152"/>
        <c:crossesAt val="0"/>
        <c:crossBetween val="midCat"/>
        <c:majorUnit val="1"/>
      </c:valAx>
      <c:valAx>
        <c:axId val="131857152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185600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0.15998263927989703</c:v>
                </c:pt>
                <c:pt idx="2">
                  <c:v>0.13647303365186045</c:v>
                </c:pt>
                <c:pt idx="3">
                  <c:v>0.11638534069206406</c:v>
                </c:pt>
                <c:pt idx="4">
                  <c:v>9.9348388803546323E-2</c:v>
                </c:pt>
                <c:pt idx="5">
                  <c:v>8.4969881192143992E-2</c:v>
                </c:pt>
                <c:pt idx="6">
                  <c:v>7.2867958654157267E-2</c:v>
                </c:pt>
                <c:pt idx="7">
                  <c:v>6.2690649602342247E-2</c:v>
                </c:pt>
                <c:pt idx="8">
                  <c:v>5.4125658271087618E-2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B5-4DF6-B77C-DE5C0B576869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0.27708462014116508</c:v>
                </c:pt>
                <c:pt idx="2">
                  <c:v>0.26790875024661415</c:v>
                </c:pt>
                <c:pt idx="3">
                  <c:v>0.25563770405189556</c:v>
                </c:pt>
                <c:pt idx="4">
                  <c:v>0.24098515771927614</c:v>
                </c:pt>
                <c:pt idx="5">
                  <c:v>0.22466344351916118</c:v>
                </c:pt>
                <c:pt idx="6">
                  <c:v>0.20733792529774395</c:v>
                </c:pt>
                <c:pt idx="7">
                  <c:v>0.18959696842610035</c:v>
                </c:pt>
                <c:pt idx="8">
                  <c:v>0.17193563501736414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B5-4DF6-B77C-DE5C0B576869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0.56293274057893794</c:v>
                </c:pt>
                <c:pt idx="2">
                  <c:v>0.59561821610152543</c:v>
                </c:pt>
                <c:pt idx="3">
                  <c:v>0.62797695525604036</c:v>
                </c:pt>
                <c:pt idx="4">
                  <c:v>0.65966645347717756</c:v>
                </c:pt>
                <c:pt idx="5">
                  <c:v>0.69036667528869489</c:v>
                </c:pt>
                <c:pt idx="6">
                  <c:v>0.71979411604809884</c:v>
                </c:pt>
                <c:pt idx="7">
                  <c:v>0.74771238197155743</c:v>
                </c:pt>
                <c:pt idx="8">
                  <c:v>0.7739387067115483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5B5-4DF6-B77C-DE5C0B576869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5B5-4DF6-B77C-DE5C0B576869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D5B5-4DF6-B77C-DE5C0B576869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D5B5-4DF6-B77C-DE5C0B5768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55424"/>
        <c:axId val="52620096"/>
      </c:scatterChart>
      <c:valAx>
        <c:axId val="13185542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620096"/>
        <c:crosses val="autoZero"/>
        <c:crossBetween val="midCat"/>
        <c:majorUnit val="1"/>
      </c:valAx>
      <c:valAx>
        <c:axId val="5262009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13185542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0.21135528802932607</c:v>
                </c:pt>
                <c:pt idx="2">
                  <c:v>0.17988090249602159</c:v>
                </c:pt>
                <c:pt idx="3">
                  <c:v>0.15257757654786919</c:v>
                </c:pt>
                <c:pt idx="4">
                  <c:v>0.12920774237663071</c:v>
                </c:pt>
                <c:pt idx="5">
                  <c:v>0.10941075932066834</c:v>
                </c:pt>
                <c:pt idx="6">
                  <c:v>9.276487049461192E-2</c:v>
                </c:pt>
                <c:pt idx="7">
                  <c:v>7.8835541688023911E-2</c:v>
                </c:pt>
                <c:pt idx="8">
                  <c:v>6.7208245926560939E-2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4E-4460-ABB6-8C82A296921A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0.30803150129425261</c:v>
                </c:pt>
                <c:pt idx="2">
                  <c:v>0.30688116879951022</c:v>
                </c:pt>
                <c:pt idx="3">
                  <c:v>0.30104227068614353</c:v>
                </c:pt>
                <c:pt idx="4">
                  <c:v>0.29109930790602967</c:v>
                </c:pt>
                <c:pt idx="5">
                  <c:v>0.27777705591650581</c:v>
                </c:pt>
                <c:pt idx="6">
                  <c:v>0.26186039669774969</c:v>
                </c:pt>
                <c:pt idx="7">
                  <c:v>0.24412824069693739</c:v>
                </c:pt>
                <c:pt idx="8">
                  <c:v>0.22530512722944157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14E-4460-ABB6-8C82A296921A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0.48061321067642138</c:v>
                </c:pt>
                <c:pt idx="2">
                  <c:v>0.51323792870446816</c:v>
                </c:pt>
                <c:pt idx="3">
                  <c:v>0.54638015276598728</c:v>
                </c:pt>
                <c:pt idx="4">
                  <c:v>0.57969294971733965</c:v>
                </c:pt>
                <c:pt idx="5">
                  <c:v>0.61281218476282595</c:v>
                </c:pt>
                <c:pt idx="6">
                  <c:v>0.64537473280763846</c:v>
                </c:pt>
                <c:pt idx="7">
                  <c:v>0.67703621761503874</c:v>
                </c:pt>
                <c:pt idx="8">
                  <c:v>0.70748662684399755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14E-4460-ABB6-8C82A296921A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14E-4460-ABB6-8C82A296921A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14E-4460-ABB6-8C82A296921A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14E-4460-ABB6-8C82A2969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621824"/>
        <c:axId val="52622400"/>
      </c:scatterChart>
      <c:valAx>
        <c:axId val="5262182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622400"/>
        <c:crosses val="autoZero"/>
        <c:crossBetween val="midCat"/>
        <c:majorUnit val="1"/>
      </c:valAx>
      <c:valAx>
        <c:axId val="5262240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62182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0.23144585606548235</c:v>
                </c:pt>
                <c:pt idx="2">
                  <c:v>0.19868453347151011</c:v>
                </c:pt>
                <c:pt idx="3">
                  <c:v>0.16988260899670479</c:v>
                </c:pt>
                <c:pt idx="4">
                  <c:v>0.14491631058397994</c:v>
                </c:pt>
                <c:pt idx="5">
                  <c:v>0.12351747618262854</c:v>
                </c:pt>
                <c:pt idx="6">
                  <c:v>0.10533144277665421</c:v>
                </c:pt>
                <c:pt idx="7">
                  <c:v>8.9966593064659622E-2</c:v>
                </c:pt>
                <c:pt idx="8">
                  <c:v>7.7031301890056983E-2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543-482C-B2AE-8EEE172A0504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0.28456301351709512</c:v>
                </c:pt>
                <c:pt idx="2">
                  <c:v>0.28523045009636305</c:v>
                </c:pt>
                <c:pt idx="3">
                  <c:v>0.28144023168644272</c:v>
                </c:pt>
                <c:pt idx="4">
                  <c:v>0.27364480905842226</c:v>
                </c:pt>
                <c:pt idx="5">
                  <c:v>0.26245948976619077</c:v>
                </c:pt>
                <c:pt idx="6">
                  <c:v>0.24858733311657696</c:v>
                </c:pt>
                <c:pt idx="7">
                  <c:v>0.23275252516429545</c:v>
                </c:pt>
                <c:pt idx="8">
                  <c:v>0.21564815044140165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543-482C-B2AE-8EEE172A0504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0.48399113041742253</c:v>
                </c:pt>
                <c:pt idx="2">
                  <c:v>0.5160850164321269</c:v>
                </c:pt>
                <c:pt idx="3">
                  <c:v>0.54867715931685257</c:v>
                </c:pt>
                <c:pt idx="4">
                  <c:v>0.58143888035759794</c:v>
                </c:pt>
                <c:pt idx="5">
                  <c:v>0.61402303405118086</c:v>
                </c:pt>
                <c:pt idx="6">
                  <c:v>0.64608122410676905</c:v>
                </c:pt>
                <c:pt idx="7">
                  <c:v>0.67728088177104517</c:v>
                </c:pt>
                <c:pt idx="8">
                  <c:v>0.70732054766854158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543-482C-B2AE-8EEE172A0504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543-482C-B2AE-8EEE172A0504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543-482C-B2AE-8EEE172A0504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543-482C-B2AE-8EEE172A05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624128"/>
        <c:axId val="52624704"/>
      </c:scatterChart>
      <c:valAx>
        <c:axId val="5262412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624704"/>
        <c:crosses val="autoZero"/>
        <c:crossBetween val="midCat"/>
        <c:majorUnit val="1"/>
      </c:valAx>
      <c:valAx>
        <c:axId val="5262470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62412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0.29672390675428822</c:v>
                </c:pt>
                <c:pt idx="2">
                  <c:v>0.25893220763953517</c:v>
                </c:pt>
                <c:pt idx="3">
                  <c:v>0.22455540279524475</c:v>
                </c:pt>
                <c:pt idx="4">
                  <c:v>0.19382177520000204</c:v>
                </c:pt>
                <c:pt idx="5">
                  <c:v>0.16675428067440931</c:v>
                </c:pt>
                <c:pt idx="6">
                  <c:v>0.14321075104585917</c:v>
                </c:pt>
                <c:pt idx="7">
                  <c:v>0.12293327744910826</c:v>
                </c:pt>
                <c:pt idx="8">
                  <c:v>0.10559643233504504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823-4A7A-A6B8-EE454920B5B4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0.25092787307276104</c:v>
                </c:pt>
                <c:pt idx="2">
                  <c:v>0.2581000495950917</c:v>
                </c:pt>
                <c:pt idx="3">
                  <c:v>0.2610739188553734</c:v>
                </c:pt>
                <c:pt idx="4">
                  <c:v>0.25988950559626511</c:v>
                </c:pt>
                <c:pt idx="5">
                  <c:v>0.25482732386093215</c:v>
                </c:pt>
                <c:pt idx="6">
                  <c:v>0.24635465094177483</c:v>
                </c:pt>
                <c:pt idx="7">
                  <c:v>0.23506043972029406</c:v>
                </c:pt>
                <c:pt idx="8">
                  <c:v>0.22159089969546647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823-4A7A-A6B8-EE454920B5B4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0.45234822017295068</c:v>
                </c:pt>
                <c:pt idx="2">
                  <c:v>0.48296774276537308</c:v>
                </c:pt>
                <c:pt idx="3">
                  <c:v>0.51437067834938177</c:v>
                </c:pt>
                <c:pt idx="4">
                  <c:v>0.54628871920373279</c:v>
                </c:pt>
                <c:pt idx="5">
                  <c:v>0.57841839546465845</c:v>
                </c:pt>
                <c:pt idx="6">
                  <c:v>0.61043459801236599</c:v>
                </c:pt>
                <c:pt idx="7">
                  <c:v>0.64200628283059757</c:v>
                </c:pt>
                <c:pt idx="8">
                  <c:v>0.67281266796948835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823-4A7A-A6B8-EE454920B5B4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823-4A7A-A6B8-EE454920B5B4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823-4A7A-A6B8-EE454920B5B4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823-4A7A-A6B8-EE454920B5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85600"/>
        <c:axId val="52586176"/>
      </c:scatterChart>
      <c:valAx>
        <c:axId val="5258560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586176"/>
        <c:crosses val="autoZero"/>
        <c:crossBetween val="midCat"/>
        <c:majorUnit val="1"/>
      </c:valAx>
      <c:valAx>
        <c:axId val="5258617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58560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</a:t>
            </a:r>
            <a:r>
              <a:rPr lang="en-US" baseline="0" dirty="0"/>
              <a:t> in </a:t>
            </a:r>
            <a:r>
              <a:rPr lang="en-US" dirty="0"/>
              <a:t>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0.35579503377788613</c:v>
                </c:pt>
                <c:pt idx="2">
                  <c:v>0.31257008355965205</c:v>
                </c:pt>
                <c:pt idx="3">
                  <c:v>0.27223042976134859</c:v>
                </c:pt>
                <c:pt idx="4">
                  <c:v>0.23537065459300183</c:v>
                </c:pt>
                <c:pt idx="5">
                  <c:v>0.20233389225052073</c:v>
                </c:pt>
                <c:pt idx="6">
                  <c:v>0.17322097935109196</c:v>
                </c:pt>
                <c:pt idx="7">
                  <c:v>0.14792944615692644</c:v>
                </c:pt>
                <c:pt idx="8">
                  <c:v>0.12620836122549503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349-489A-BEA9-5ACF37699AF6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0.25093988631460373</c:v>
                </c:pt>
                <c:pt idx="2">
                  <c:v>0.2652324966302414</c:v>
                </c:pt>
                <c:pt idx="3">
                  <c:v>0.27540927493297884</c:v>
                </c:pt>
                <c:pt idx="4">
                  <c:v>0.2810667394555596</c:v>
                </c:pt>
                <c:pt idx="5">
                  <c:v>0.28210634249857847</c:v>
                </c:pt>
                <c:pt idx="6">
                  <c:v>0.27871806002135102</c:v>
                </c:pt>
                <c:pt idx="7">
                  <c:v>0.27132953782714431</c:v>
                </c:pt>
                <c:pt idx="8">
                  <c:v>0.2605359770979977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349-489A-BEA9-5ACF37699AF6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0.3932650799075102</c:v>
                </c:pt>
                <c:pt idx="2">
                  <c:v>0.42219741981010661</c:v>
                </c:pt>
                <c:pt idx="3">
                  <c:v>0.45236029530567262</c:v>
                </c:pt>
                <c:pt idx="4">
                  <c:v>0.48356260595143857</c:v>
                </c:pt>
                <c:pt idx="5">
                  <c:v>0.51555976525090086</c:v>
                </c:pt>
                <c:pt idx="6">
                  <c:v>0.54806096062755705</c:v>
                </c:pt>
                <c:pt idx="7">
                  <c:v>0.5807410160159292</c:v>
                </c:pt>
                <c:pt idx="8">
                  <c:v>0.61325566167650736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349-489A-BEA9-5ACF37699AF6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349-489A-BEA9-5ACF37699AF6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349-489A-BEA9-5ACF37699AF6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349-489A-BEA9-5ACF37699A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87904"/>
        <c:axId val="52588480"/>
      </c:scatterChart>
      <c:valAx>
        <c:axId val="5258790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588480"/>
        <c:crosses val="autoZero"/>
        <c:crossBetween val="midCat"/>
        <c:majorUnit val="1"/>
      </c:valAx>
      <c:valAx>
        <c:axId val="5258848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58790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0.15998263927989703</c:v>
                </c:pt>
                <c:pt idx="2">
                  <c:v>0.13647303365186045</c:v>
                </c:pt>
                <c:pt idx="3">
                  <c:v>0.11638534069206406</c:v>
                </c:pt>
                <c:pt idx="4">
                  <c:v>9.9348388803546323E-2</c:v>
                </c:pt>
                <c:pt idx="5">
                  <c:v>8.4969881192143992E-2</c:v>
                </c:pt>
                <c:pt idx="6">
                  <c:v>7.2867958654157267E-2</c:v>
                </c:pt>
                <c:pt idx="7">
                  <c:v>6.2690649602342247E-2</c:v>
                </c:pt>
                <c:pt idx="8">
                  <c:v>5.4125658271087618E-2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AA-4E7B-9538-445D06EB9CE6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0.27708462014116508</c:v>
                </c:pt>
                <c:pt idx="2">
                  <c:v>0.26790875024661415</c:v>
                </c:pt>
                <c:pt idx="3">
                  <c:v>0.25563770405189556</c:v>
                </c:pt>
                <c:pt idx="4">
                  <c:v>0.24098515771927614</c:v>
                </c:pt>
                <c:pt idx="5">
                  <c:v>0.22466344351916118</c:v>
                </c:pt>
                <c:pt idx="6">
                  <c:v>0.20733792529774395</c:v>
                </c:pt>
                <c:pt idx="7">
                  <c:v>0.18959696842610035</c:v>
                </c:pt>
                <c:pt idx="8">
                  <c:v>0.17193563501736414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2AA-4E7B-9538-445D06EB9CE6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0.56293274057893794</c:v>
                </c:pt>
                <c:pt idx="2">
                  <c:v>0.59561821610152543</c:v>
                </c:pt>
                <c:pt idx="3">
                  <c:v>0.62797695525604036</c:v>
                </c:pt>
                <c:pt idx="4">
                  <c:v>0.65966645347717756</c:v>
                </c:pt>
                <c:pt idx="5">
                  <c:v>0.69036667528869489</c:v>
                </c:pt>
                <c:pt idx="6">
                  <c:v>0.71979411604809884</c:v>
                </c:pt>
                <c:pt idx="7">
                  <c:v>0.74771238197155743</c:v>
                </c:pt>
                <c:pt idx="8">
                  <c:v>0.7739387067115483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2AA-4E7B-9538-445D06EB9CE6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2AA-4E7B-9538-445D06EB9CE6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D2AA-4E7B-9538-445D06EB9CE6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D2AA-4E7B-9538-445D06EB9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590784"/>
        <c:axId val="52591360"/>
      </c:scatterChart>
      <c:valAx>
        <c:axId val="5259078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591360"/>
        <c:crosses val="autoZero"/>
        <c:crossBetween val="midCat"/>
        <c:majorUnit val="1"/>
      </c:valAx>
      <c:valAx>
        <c:axId val="5259136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59078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0.21135528802932607</c:v>
                </c:pt>
                <c:pt idx="2">
                  <c:v>0.17988090249602159</c:v>
                </c:pt>
                <c:pt idx="3">
                  <c:v>0.15257757654786919</c:v>
                </c:pt>
                <c:pt idx="4">
                  <c:v>0.12920774237663071</c:v>
                </c:pt>
                <c:pt idx="5">
                  <c:v>0.10941075932066834</c:v>
                </c:pt>
                <c:pt idx="6">
                  <c:v>9.276487049461192E-2</c:v>
                </c:pt>
                <c:pt idx="7">
                  <c:v>7.8835541688023911E-2</c:v>
                </c:pt>
                <c:pt idx="8">
                  <c:v>6.7208245926560939E-2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B8D-4349-AD21-6C7079EAD006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0.30803150129425261</c:v>
                </c:pt>
                <c:pt idx="2">
                  <c:v>0.30688116879951022</c:v>
                </c:pt>
                <c:pt idx="3">
                  <c:v>0.30104227068614353</c:v>
                </c:pt>
                <c:pt idx="4">
                  <c:v>0.29109930790602967</c:v>
                </c:pt>
                <c:pt idx="5">
                  <c:v>0.27777705591650581</c:v>
                </c:pt>
                <c:pt idx="6">
                  <c:v>0.26186039669774969</c:v>
                </c:pt>
                <c:pt idx="7">
                  <c:v>0.24412824069693739</c:v>
                </c:pt>
                <c:pt idx="8">
                  <c:v>0.22530512722944157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B8D-4349-AD21-6C7079EAD006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0.48061321067642138</c:v>
                </c:pt>
                <c:pt idx="2">
                  <c:v>0.51323792870446816</c:v>
                </c:pt>
                <c:pt idx="3">
                  <c:v>0.54638015276598728</c:v>
                </c:pt>
                <c:pt idx="4">
                  <c:v>0.57969294971733965</c:v>
                </c:pt>
                <c:pt idx="5">
                  <c:v>0.61281218476282595</c:v>
                </c:pt>
                <c:pt idx="6">
                  <c:v>0.64537473280763846</c:v>
                </c:pt>
                <c:pt idx="7">
                  <c:v>0.67703621761503874</c:v>
                </c:pt>
                <c:pt idx="8">
                  <c:v>0.70748662684399755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B8D-4349-AD21-6C7079EAD006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B8D-4349-AD21-6C7079EAD006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B8D-4349-AD21-6C7079EAD006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B8D-4349-AD21-6C7079EAD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51680"/>
        <c:axId val="53552256"/>
      </c:scatterChart>
      <c:valAx>
        <c:axId val="5355168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552256"/>
        <c:crosses val="autoZero"/>
        <c:crossBetween val="midCat"/>
        <c:majorUnit val="1"/>
      </c:valAx>
      <c:valAx>
        <c:axId val="5355225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55168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0.23144585606548235</c:v>
                </c:pt>
                <c:pt idx="2">
                  <c:v>0.19868453347151011</c:v>
                </c:pt>
                <c:pt idx="3">
                  <c:v>0.16988260899670479</c:v>
                </c:pt>
                <c:pt idx="4">
                  <c:v>0.14491631058397994</c:v>
                </c:pt>
                <c:pt idx="5">
                  <c:v>0.12351747618262854</c:v>
                </c:pt>
                <c:pt idx="6">
                  <c:v>0.10533144277665421</c:v>
                </c:pt>
                <c:pt idx="7">
                  <c:v>8.9966593064659622E-2</c:v>
                </c:pt>
                <c:pt idx="8">
                  <c:v>7.7031301890056983E-2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FC9-4778-B395-64542ECE7D18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0.28456301351709512</c:v>
                </c:pt>
                <c:pt idx="2">
                  <c:v>0.28523045009636305</c:v>
                </c:pt>
                <c:pt idx="3">
                  <c:v>0.28144023168644272</c:v>
                </c:pt>
                <c:pt idx="4">
                  <c:v>0.27364480905842226</c:v>
                </c:pt>
                <c:pt idx="5">
                  <c:v>0.26245948976619077</c:v>
                </c:pt>
                <c:pt idx="6">
                  <c:v>0.24858733311657696</c:v>
                </c:pt>
                <c:pt idx="7">
                  <c:v>0.23275252516429545</c:v>
                </c:pt>
                <c:pt idx="8">
                  <c:v>0.21564815044140165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FC9-4778-B395-64542ECE7D18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0.48399113041742253</c:v>
                </c:pt>
                <c:pt idx="2">
                  <c:v>0.5160850164321269</c:v>
                </c:pt>
                <c:pt idx="3">
                  <c:v>0.54867715931685257</c:v>
                </c:pt>
                <c:pt idx="4">
                  <c:v>0.58143888035759794</c:v>
                </c:pt>
                <c:pt idx="5">
                  <c:v>0.61402303405118086</c:v>
                </c:pt>
                <c:pt idx="6">
                  <c:v>0.64608122410676905</c:v>
                </c:pt>
                <c:pt idx="7">
                  <c:v>0.67728088177104517</c:v>
                </c:pt>
                <c:pt idx="8">
                  <c:v>0.70732054766854158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FC9-4778-B395-64542ECE7D18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FC9-4778-B395-64542ECE7D18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FC9-4778-B395-64542ECE7D18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FC9-4778-B395-64542ECE7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53984"/>
        <c:axId val="53554560"/>
      </c:scatterChart>
      <c:valAx>
        <c:axId val="5355398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554560"/>
        <c:crosses val="autoZero"/>
        <c:crossBetween val="midCat"/>
        <c:majorUnit val="1"/>
      </c:valAx>
      <c:valAx>
        <c:axId val="5355456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55398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0.29672390675428822</c:v>
                </c:pt>
                <c:pt idx="2">
                  <c:v>0.25893220763953517</c:v>
                </c:pt>
                <c:pt idx="3">
                  <c:v>0.22455540279524475</c:v>
                </c:pt>
                <c:pt idx="4">
                  <c:v>0.19382177520000204</c:v>
                </c:pt>
                <c:pt idx="5">
                  <c:v>0.16675428067440931</c:v>
                </c:pt>
                <c:pt idx="6">
                  <c:v>0.14321075104585917</c:v>
                </c:pt>
                <c:pt idx="7">
                  <c:v>0.12293327744910826</c:v>
                </c:pt>
                <c:pt idx="8">
                  <c:v>0.10559643233504504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7A-477C-A6B1-852285856DD5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0.25092787307276104</c:v>
                </c:pt>
                <c:pt idx="2">
                  <c:v>0.2581000495950917</c:v>
                </c:pt>
                <c:pt idx="3">
                  <c:v>0.2610739188553734</c:v>
                </c:pt>
                <c:pt idx="4">
                  <c:v>0.25988950559626511</c:v>
                </c:pt>
                <c:pt idx="5">
                  <c:v>0.25482732386093215</c:v>
                </c:pt>
                <c:pt idx="6">
                  <c:v>0.24635465094177483</c:v>
                </c:pt>
                <c:pt idx="7">
                  <c:v>0.23506043972029406</c:v>
                </c:pt>
                <c:pt idx="8">
                  <c:v>0.22159089969546647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47A-477C-A6B1-852285856DD5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0.45234822017295068</c:v>
                </c:pt>
                <c:pt idx="2">
                  <c:v>0.48296774276537308</c:v>
                </c:pt>
                <c:pt idx="3">
                  <c:v>0.51437067834938177</c:v>
                </c:pt>
                <c:pt idx="4">
                  <c:v>0.54628871920373279</c:v>
                </c:pt>
                <c:pt idx="5">
                  <c:v>0.57841839546465845</c:v>
                </c:pt>
                <c:pt idx="6">
                  <c:v>0.61043459801236599</c:v>
                </c:pt>
                <c:pt idx="7">
                  <c:v>0.64200628283059757</c:v>
                </c:pt>
                <c:pt idx="8">
                  <c:v>0.67281266796948835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47A-477C-A6B1-852285856DD5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47A-477C-A6B1-852285856DD5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47A-477C-A6B1-852285856DD5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47A-477C-A6B1-852285856D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56288"/>
        <c:axId val="53556864"/>
      </c:scatterChart>
      <c:valAx>
        <c:axId val="5355628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556864"/>
        <c:crosses val="autoZero"/>
        <c:crossBetween val="midCat"/>
        <c:majorUnit val="1"/>
      </c:valAx>
      <c:valAx>
        <c:axId val="5355686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55628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</a:t>
            </a:r>
            <a:r>
              <a:rPr lang="en-US" baseline="0" dirty="0"/>
              <a:t> in </a:t>
            </a:r>
            <a:r>
              <a:rPr lang="en-US" dirty="0"/>
              <a:t>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0.35579503377788613</c:v>
                </c:pt>
                <c:pt idx="2">
                  <c:v>0.31257008355965205</c:v>
                </c:pt>
                <c:pt idx="3">
                  <c:v>0.27223042976134859</c:v>
                </c:pt>
                <c:pt idx="4">
                  <c:v>0.23537065459300183</c:v>
                </c:pt>
                <c:pt idx="5">
                  <c:v>0.20233389225052073</c:v>
                </c:pt>
                <c:pt idx="6">
                  <c:v>0.17322097935109196</c:v>
                </c:pt>
                <c:pt idx="7">
                  <c:v>0.14792944615692644</c:v>
                </c:pt>
                <c:pt idx="8">
                  <c:v>0.12620836122549503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59-47FC-8FB4-0ABCB59D0965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0.25093988631460373</c:v>
                </c:pt>
                <c:pt idx="2">
                  <c:v>0.2652324966302414</c:v>
                </c:pt>
                <c:pt idx="3">
                  <c:v>0.27540927493297884</c:v>
                </c:pt>
                <c:pt idx="4">
                  <c:v>0.2810667394555596</c:v>
                </c:pt>
                <c:pt idx="5">
                  <c:v>0.28210634249857847</c:v>
                </c:pt>
                <c:pt idx="6">
                  <c:v>0.27871806002135102</c:v>
                </c:pt>
                <c:pt idx="7">
                  <c:v>0.27132953782714431</c:v>
                </c:pt>
                <c:pt idx="8">
                  <c:v>0.2605359770979977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59-47FC-8FB4-0ABCB59D0965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0.3932650799075102</c:v>
                </c:pt>
                <c:pt idx="2">
                  <c:v>0.42219741981010661</c:v>
                </c:pt>
                <c:pt idx="3">
                  <c:v>0.45236029530567262</c:v>
                </c:pt>
                <c:pt idx="4">
                  <c:v>0.48356260595143857</c:v>
                </c:pt>
                <c:pt idx="5">
                  <c:v>0.51555976525090086</c:v>
                </c:pt>
                <c:pt idx="6">
                  <c:v>0.54806096062755705</c:v>
                </c:pt>
                <c:pt idx="7">
                  <c:v>0.5807410160159292</c:v>
                </c:pt>
                <c:pt idx="8">
                  <c:v>0.61325566167650736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559-47FC-8FB4-0ABCB59D0965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559-47FC-8FB4-0ABCB59D0965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559-47FC-8FB4-0ABCB59D0965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559-47FC-8FB4-0ABCB59D0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558592"/>
        <c:axId val="53846016"/>
      </c:scatterChart>
      <c:valAx>
        <c:axId val="5355859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846016"/>
        <c:crosses val="autoZero"/>
        <c:crossBetween val="midCat"/>
        <c:majorUnit val="1"/>
      </c:valAx>
      <c:valAx>
        <c:axId val="5384601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558592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22086970777491"/>
          <c:y val="2.4602889223412014E-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Distributions!$V$55</c:f>
              <c:strCache>
                <c:ptCount val="1"/>
                <c:pt idx="0">
                  <c:v>Cag</c:v>
                </c:pt>
              </c:strCache>
            </c:strRef>
          </c:tx>
          <c:spPr>
            <a:ln w="9525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Distributions!$V$56:$V$60</c:f>
              <c:numCache>
                <c:formatCode>General</c:formatCode>
                <c:ptCount val="5"/>
                <c:pt idx="0">
                  <c:v>0.4143</c:v>
                </c:pt>
                <c:pt idx="1">
                  <c:v>0.57420000000000004</c:v>
                </c:pt>
                <c:pt idx="2">
                  <c:v>0.55820000000000003</c:v>
                </c:pt>
                <c:pt idx="3">
                  <c:v>0.69589999999999996</c:v>
                </c:pt>
                <c:pt idx="4">
                  <c:v>0.70430000000000004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3CC-4785-B665-77EE8FBBD6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20928"/>
        <c:axId val="50021504"/>
      </c:scatterChart>
      <c:valAx>
        <c:axId val="50020928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50021504"/>
        <c:crossesAt val="0"/>
        <c:crossBetween val="midCat"/>
        <c:majorUnit val="1"/>
      </c:valAx>
      <c:valAx>
        <c:axId val="5002150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0020928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0.18090639013452917</c:v>
                </c:pt>
                <c:pt idx="2">
                  <c:v>0.17710413151345289</c:v>
                </c:pt>
                <c:pt idx="3">
                  <c:v>0.17486759956789796</c:v>
                </c:pt>
                <c:pt idx="4">
                  <c:v>0.17357080751710816</c:v>
                </c:pt>
                <c:pt idx="5">
                  <c:v>0.17282564612921331</c:v>
                </c:pt>
                <c:pt idx="6">
                  <c:v>0.17239992447540531</c:v>
                </c:pt>
                <c:pt idx="7">
                  <c:v>0.1721576100044892</c:v>
                </c:pt>
                <c:pt idx="8">
                  <c:v>0.17202002390567517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C80-4A65-9B4B-1B6AE051C9FA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0.2706940582959641</c:v>
                </c:pt>
                <c:pt idx="2">
                  <c:v>0.2644731918497758</c:v>
                </c:pt>
                <c:pt idx="3">
                  <c:v>0.26112879881108408</c:v>
                </c:pt>
                <c:pt idx="4">
                  <c:v>0.2593028671236301</c:v>
                </c:pt>
                <c:pt idx="5">
                  <c:v>0.25829496509732103</c:v>
                </c:pt>
                <c:pt idx="6">
                  <c:v>0.25773434671825235</c:v>
                </c:pt>
                <c:pt idx="7">
                  <c:v>0.25742088383342809</c:v>
                </c:pt>
                <c:pt idx="8">
                  <c:v>0.25724499339809481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C80-4A65-9B4B-1B6AE051C9FA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0.5483995515695067</c:v>
                </c:pt>
                <c:pt idx="2">
                  <c:v>0.55842267663677136</c:v>
                </c:pt>
                <c:pt idx="3">
                  <c:v>0.56400360162101792</c:v>
                </c:pt>
                <c:pt idx="4">
                  <c:v>0.56712632535926166</c:v>
                </c:pt>
                <c:pt idx="5">
                  <c:v>0.56887938877346567</c:v>
                </c:pt>
                <c:pt idx="6">
                  <c:v>0.56986572880634234</c:v>
                </c:pt>
                <c:pt idx="7">
                  <c:v>0.57042150616208276</c:v>
                </c:pt>
                <c:pt idx="8">
                  <c:v>0.57073498269623013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C80-4A65-9B4B-1B6AE051C9FA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C80-4A65-9B4B-1B6AE051C9FA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C80-4A65-9B4B-1B6AE051C9FA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C80-4A65-9B4B-1B6AE051C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48320"/>
        <c:axId val="53848896"/>
      </c:scatterChart>
      <c:valAx>
        <c:axId val="5384832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848896"/>
        <c:crosses val="autoZero"/>
        <c:crossBetween val="midCat"/>
        <c:majorUnit val="1"/>
      </c:valAx>
      <c:valAx>
        <c:axId val="5384889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84832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0.21155246062992122</c:v>
                </c:pt>
                <c:pt idx="2">
                  <c:v>0.19323863034448818</c:v>
                </c:pt>
                <c:pt idx="3">
                  <c:v>0.18354228608832779</c:v>
                </c:pt>
                <c:pt idx="4">
                  <c:v>0.17830715960570548</c:v>
                </c:pt>
                <c:pt idx="5">
                  <c:v>0.17544017775915705</c:v>
                </c:pt>
                <c:pt idx="6">
                  <c:v>0.17385422454958269</c:v>
                </c:pt>
                <c:pt idx="7">
                  <c:v>0.17297077819328935</c:v>
                </c:pt>
                <c:pt idx="8">
                  <c:v>0.17247631456235546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D9B-43F3-A695-EC9D25E728BC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0.28909124015748033</c:v>
                </c:pt>
                <c:pt idx="2">
                  <c:v>0.27718272111220477</c:v>
                </c:pt>
                <c:pt idx="3">
                  <c:v>0.26917717822421167</c:v>
                </c:pt>
                <c:pt idx="4">
                  <c:v>0.26417541175566023</c:v>
                </c:pt>
                <c:pt idx="5">
                  <c:v>0.26116995508664931</c:v>
                </c:pt>
                <c:pt idx="6">
                  <c:v>0.25940453367129374</c:v>
                </c:pt>
                <c:pt idx="7">
                  <c:v>0.25838177353873099</c:v>
                </c:pt>
                <c:pt idx="8">
                  <c:v>0.2577943940356674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D9B-43F3-A695-EC9D25E728BC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0.49935629921259844</c:v>
                </c:pt>
                <c:pt idx="2">
                  <c:v>0.52957864854330716</c:v>
                </c:pt>
                <c:pt idx="3">
                  <c:v>0.54728053568746071</c:v>
                </c:pt>
                <c:pt idx="4">
                  <c:v>0.55751742863863452</c:v>
                </c:pt>
                <c:pt idx="5">
                  <c:v>0.56338986715419381</c:v>
                </c:pt>
                <c:pt idx="6">
                  <c:v>0.56674124177912377</c:v>
                </c:pt>
                <c:pt idx="7">
                  <c:v>0.56864744826797986</c:v>
                </c:pt>
                <c:pt idx="8">
                  <c:v>0.56972929140197726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D9B-43F3-A695-EC9D25E728BC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D9B-43F3-A695-EC9D25E728BC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D9B-43F3-A695-EC9D25E728BC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BD9B-43F3-A695-EC9D25E728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50624"/>
        <c:axId val="53851200"/>
      </c:scatterChart>
      <c:valAx>
        <c:axId val="5385062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851200"/>
        <c:crosses val="autoZero"/>
        <c:crossBetween val="midCat"/>
        <c:majorUnit val="1"/>
        <c:minorUnit val="0.2"/>
      </c:valAx>
      <c:valAx>
        <c:axId val="5385120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85062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0.22039285714285714</c:v>
                </c:pt>
                <c:pt idx="2">
                  <c:v>0.1970924454638219</c:v>
                </c:pt>
                <c:pt idx="3">
                  <c:v>0.18529261558897497</c:v>
                </c:pt>
                <c:pt idx="4">
                  <c:v>0.17913625684295831</c:v>
                </c:pt>
                <c:pt idx="5">
                  <c:v>0.17584880391232988</c:v>
                </c:pt>
                <c:pt idx="6">
                  <c:v>0.17406271980224469</c:v>
                </c:pt>
                <c:pt idx="7">
                  <c:v>0.17308020796802781</c:v>
                </c:pt>
                <c:pt idx="8">
                  <c:v>0.17253501327071885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AF7-4E68-B471-06859E103F36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0.28096762523191093</c:v>
                </c:pt>
                <c:pt idx="2">
                  <c:v>0.27482135234693877</c:v>
                </c:pt>
                <c:pt idx="3">
                  <c:v>0.26867735525919945</c:v>
                </c:pt>
                <c:pt idx="4">
                  <c:v>0.26420541408540676</c:v>
                </c:pt>
                <c:pt idx="5">
                  <c:v>0.26130388796081239</c:v>
                </c:pt>
                <c:pt idx="6">
                  <c:v>0.25952401612527409</c:v>
                </c:pt>
                <c:pt idx="7">
                  <c:v>0.25846569162428917</c:v>
                </c:pt>
                <c:pt idx="8">
                  <c:v>0.25784795661873539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AF7-4E68-B471-06859E103F36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0.4986395176252319</c:v>
                </c:pt>
                <c:pt idx="2">
                  <c:v>0.5280862021892393</c:v>
                </c:pt>
                <c:pt idx="3">
                  <c:v>0.54603002915182564</c:v>
                </c:pt>
                <c:pt idx="4">
                  <c:v>0.55665832907163493</c:v>
                </c:pt>
                <c:pt idx="5">
                  <c:v>0.56284730812685768</c:v>
                </c:pt>
                <c:pt idx="6">
                  <c:v>0.56641326407248116</c:v>
                </c:pt>
                <c:pt idx="7">
                  <c:v>0.56845410040768296</c:v>
                </c:pt>
                <c:pt idx="8">
                  <c:v>0.56961703011054576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F7-4E68-B471-06859E103F36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AF7-4E68-B471-06859E103F36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AF7-4E68-B471-06859E103F36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AF7-4E68-B471-06859E103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852928"/>
        <c:axId val="53853504"/>
      </c:scatterChart>
      <c:valAx>
        <c:axId val="5385292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853504"/>
        <c:crosses val="autoZero"/>
        <c:crossBetween val="midCat"/>
        <c:majorUnit val="1"/>
      </c:valAx>
      <c:valAx>
        <c:axId val="5385350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85292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0.25209165186500887</c:v>
                </c:pt>
                <c:pt idx="2">
                  <c:v>0.21219314472468914</c:v>
                </c:pt>
                <c:pt idx="3">
                  <c:v>0.19277332646471046</c:v>
                </c:pt>
                <c:pt idx="4">
                  <c:v>0.18296958594269139</c:v>
                </c:pt>
                <c:pt idx="5">
                  <c:v>0.17786755042979419</c:v>
                </c:pt>
                <c:pt idx="6">
                  <c:v>0.17514832897775612</c:v>
                </c:pt>
                <c:pt idx="7">
                  <c:v>0.1736730390974579</c:v>
                </c:pt>
                <c:pt idx="8">
                  <c:v>0.17286229982202164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78-4363-9C0D-204248A146C7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0.27335186500888098</c:v>
                </c:pt>
                <c:pt idx="2">
                  <c:v>0.27600923403197158</c:v>
                </c:pt>
                <c:pt idx="3">
                  <c:v>0.2714046081620462</c:v>
                </c:pt>
                <c:pt idx="4">
                  <c:v>0.26651635247844874</c:v>
                </c:pt>
                <c:pt idx="5">
                  <c:v>0.26289801982980082</c:v>
                </c:pt>
                <c:pt idx="6">
                  <c:v>0.26053278637706373</c:v>
                </c:pt>
                <c:pt idx="7">
                  <c:v>0.25907616672649414</c:v>
                </c:pt>
                <c:pt idx="8">
                  <c:v>0.25820807620771119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878-4363-9C0D-204248A146C7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0.47455648312611015</c:v>
                </c:pt>
                <c:pt idx="2">
                  <c:v>0.51179762124333927</c:v>
                </c:pt>
                <c:pt idx="3">
                  <c:v>0.53582206537324339</c:v>
                </c:pt>
                <c:pt idx="4">
                  <c:v>0.55051406157885985</c:v>
                </c:pt>
                <c:pt idx="5">
                  <c:v>0.55923442974040494</c:v>
                </c:pt>
                <c:pt idx="6">
                  <c:v>0.56431888464518021</c:v>
                </c:pt>
                <c:pt idx="7">
                  <c:v>0.56725079417604796</c:v>
                </c:pt>
                <c:pt idx="8">
                  <c:v>0.56892962397026725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878-4363-9C0D-204248A146C7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878-4363-9C0D-204248A146C7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878-4363-9C0D-204248A146C7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878-4363-9C0D-204248A146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41536"/>
        <c:axId val="52242112"/>
      </c:scatterChart>
      <c:valAx>
        <c:axId val="52241536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242112"/>
        <c:crosses val="autoZero"/>
        <c:crossBetween val="midCat"/>
        <c:majorUnit val="1"/>
      </c:valAx>
      <c:valAx>
        <c:axId val="52242112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241536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 in 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0.28291379310344822</c:v>
                </c:pt>
                <c:pt idx="2">
                  <c:v>0.22769257591651543</c:v>
                </c:pt>
                <c:pt idx="3">
                  <c:v>0.20081411630598003</c:v>
                </c:pt>
                <c:pt idx="4">
                  <c:v>0.18724475099919347</c:v>
                </c:pt>
                <c:pt idx="5">
                  <c:v>0.18018290800539874</c:v>
                </c:pt>
                <c:pt idx="6">
                  <c:v>0.17641912665264647</c:v>
                </c:pt>
                <c:pt idx="7">
                  <c:v>0.17437710192387695</c:v>
                </c:pt>
                <c:pt idx="8">
                  <c:v>0.17325490891073311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B8-4093-9871-8BCBFA7DA916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0.27964392014519057</c:v>
                </c:pt>
                <c:pt idx="2">
                  <c:v>0.28331156549909259</c:v>
                </c:pt>
                <c:pt idx="3">
                  <c:v>0.27693396187666242</c:v>
                </c:pt>
                <c:pt idx="4">
                  <c:v>0.27016625318950499</c:v>
                </c:pt>
                <c:pt idx="5">
                  <c:v>0.2651572767516327</c:v>
                </c:pt>
                <c:pt idx="6">
                  <c:v>0.26188316233931719</c:v>
                </c:pt>
                <c:pt idx="7">
                  <c:v>0.25986686236051504</c:v>
                </c:pt>
                <c:pt idx="8">
                  <c:v>0.25866524073693842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8B8-4093-9871-8BCBFA7DA916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0.43744228675136121</c:v>
                </c:pt>
                <c:pt idx="2">
                  <c:v>0.48899585858439204</c:v>
                </c:pt>
                <c:pt idx="3">
                  <c:v>0.52225192181735758</c:v>
                </c:pt>
                <c:pt idx="4">
                  <c:v>0.5425889958113016</c:v>
                </c:pt>
                <c:pt idx="5">
                  <c:v>0.5546598152429687</c:v>
                </c:pt>
                <c:pt idx="6">
                  <c:v>0.56169771100803645</c:v>
                </c:pt>
                <c:pt idx="7">
                  <c:v>0.56575603571560806</c:v>
                </c:pt>
                <c:pt idx="8">
                  <c:v>0.56807985035232844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8B8-4093-9871-8BCBFA7DA916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8B8-4093-9871-8BCBFA7DA916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8B8-4093-9871-8BCBFA7DA916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8B8-4093-9871-8BCBFA7DA9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43840"/>
        <c:axId val="52244416"/>
      </c:scatterChart>
      <c:valAx>
        <c:axId val="5224384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244416"/>
        <c:crosses val="autoZero"/>
        <c:crossBetween val="midCat"/>
        <c:majorUnit val="1"/>
      </c:valAx>
      <c:valAx>
        <c:axId val="5224441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24384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0.18090639013452917</c:v>
                </c:pt>
                <c:pt idx="2">
                  <c:v>0.17710413151345289</c:v>
                </c:pt>
                <c:pt idx="3">
                  <c:v>0.17486759956789796</c:v>
                </c:pt>
                <c:pt idx="4">
                  <c:v>0.17357080751710816</c:v>
                </c:pt>
                <c:pt idx="5">
                  <c:v>0.17282564612921331</c:v>
                </c:pt>
                <c:pt idx="6">
                  <c:v>0.17239992447540531</c:v>
                </c:pt>
                <c:pt idx="7">
                  <c:v>0.1721576100044892</c:v>
                </c:pt>
                <c:pt idx="8">
                  <c:v>0.17202002390567517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CAE-4B30-ACC1-EF277334F287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0.2706940582959641</c:v>
                </c:pt>
                <c:pt idx="2">
                  <c:v>0.2644731918497758</c:v>
                </c:pt>
                <c:pt idx="3">
                  <c:v>0.26112879881108408</c:v>
                </c:pt>
                <c:pt idx="4">
                  <c:v>0.2593028671236301</c:v>
                </c:pt>
                <c:pt idx="5">
                  <c:v>0.25829496509732103</c:v>
                </c:pt>
                <c:pt idx="6">
                  <c:v>0.25773434671825235</c:v>
                </c:pt>
                <c:pt idx="7">
                  <c:v>0.25742088383342809</c:v>
                </c:pt>
                <c:pt idx="8">
                  <c:v>0.25724499339809481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CAE-4B30-ACC1-EF277334F287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0.5483995515695067</c:v>
                </c:pt>
                <c:pt idx="2">
                  <c:v>0.55842267663677136</c:v>
                </c:pt>
                <c:pt idx="3">
                  <c:v>0.56400360162101792</c:v>
                </c:pt>
                <c:pt idx="4">
                  <c:v>0.56712632535926166</c:v>
                </c:pt>
                <c:pt idx="5">
                  <c:v>0.56887938877346567</c:v>
                </c:pt>
                <c:pt idx="6">
                  <c:v>0.56986572880634234</c:v>
                </c:pt>
                <c:pt idx="7">
                  <c:v>0.57042150616208276</c:v>
                </c:pt>
                <c:pt idx="8">
                  <c:v>0.57073498269623013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CAE-4B30-ACC1-EF277334F287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CAE-4B30-ACC1-EF277334F287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CAE-4B30-ACC1-EF277334F287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CAE-4B30-ACC1-EF277334F2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46720"/>
        <c:axId val="52247296"/>
      </c:scatterChart>
      <c:valAx>
        <c:axId val="5224672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247296"/>
        <c:crosses val="autoZero"/>
        <c:crossBetween val="midCat"/>
        <c:majorUnit val="1"/>
      </c:valAx>
      <c:valAx>
        <c:axId val="5224729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24672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0.21155246062992122</c:v>
                </c:pt>
                <c:pt idx="2">
                  <c:v>0.19323863034448818</c:v>
                </c:pt>
                <c:pt idx="3">
                  <c:v>0.18354228608832779</c:v>
                </c:pt>
                <c:pt idx="4">
                  <c:v>0.17830715960570548</c:v>
                </c:pt>
                <c:pt idx="5">
                  <c:v>0.17544017775915705</c:v>
                </c:pt>
                <c:pt idx="6">
                  <c:v>0.17385422454958269</c:v>
                </c:pt>
                <c:pt idx="7">
                  <c:v>0.17297077819328935</c:v>
                </c:pt>
                <c:pt idx="8">
                  <c:v>0.17247631456235546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9F-43A4-A3F8-974589791BE1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0.28909124015748033</c:v>
                </c:pt>
                <c:pt idx="2">
                  <c:v>0.27718272111220477</c:v>
                </c:pt>
                <c:pt idx="3">
                  <c:v>0.26917717822421167</c:v>
                </c:pt>
                <c:pt idx="4">
                  <c:v>0.26417541175566023</c:v>
                </c:pt>
                <c:pt idx="5">
                  <c:v>0.26116995508664931</c:v>
                </c:pt>
                <c:pt idx="6">
                  <c:v>0.25940453367129374</c:v>
                </c:pt>
                <c:pt idx="7">
                  <c:v>0.25838177353873099</c:v>
                </c:pt>
                <c:pt idx="8">
                  <c:v>0.2577943940356674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49F-43A4-A3F8-974589791BE1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0.49935629921259844</c:v>
                </c:pt>
                <c:pt idx="2">
                  <c:v>0.52957864854330716</c:v>
                </c:pt>
                <c:pt idx="3">
                  <c:v>0.54728053568746071</c:v>
                </c:pt>
                <c:pt idx="4">
                  <c:v>0.55751742863863452</c:v>
                </c:pt>
                <c:pt idx="5">
                  <c:v>0.56338986715419381</c:v>
                </c:pt>
                <c:pt idx="6">
                  <c:v>0.56674124177912377</c:v>
                </c:pt>
                <c:pt idx="7">
                  <c:v>0.56864744826797986</c:v>
                </c:pt>
                <c:pt idx="8">
                  <c:v>0.56972929140197726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49F-43A4-A3F8-974589791BE1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49F-43A4-A3F8-974589791BE1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49F-43A4-A3F8-974589791BE1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49F-43A4-A3F8-974589791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613248"/>
        <c:axId val="131613824"/>
      </c:scatterChart>
      <c:valAx>
        <c:axId val="13161324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131613824"/>
        <c:crosses val="autoZero"/>
        <c:crossBetween val="midCat"/>
        <c:majorUnit val="1"/>
        <c:minorUnit val="0.2"/>
      </c:valAx>
      <c:valAx>
        <c:axId val="13161382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13161324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0.22039285714285714</c:v>
                </c:pt>
                <c:pt idx="2">
                  <c:v>0.1970924454638219</c:v>
                </c:pt>
                <c:pt idx="3">
                  <c:v>0.18529261558897497</c:v>
                </c:pt>
                <c:pt idx="4">
                  <c:v>0.17913625684295831</c:v>
                </c:pt>
                <c:pt idx="5">
                  <c:v>0.17584880391232988</c:v>
                </c:pt>
                <c:pt idx="6">
                  <c:v>0.17406271980224469</c:v>
                </c:pt>
                <c:pt idx="7">
                  <c:v>0.17308020796802781</c:v>
                </c:pt>
                <c:pt idx="8">
                  <c:v>0.17253501327071885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F74-4591-8850-89D66E59CC6D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0.28096762523191093</c:v>
                </c:pt>
                <c:pt idx="2">
                  <c:v>0.27482135234693877</c:v>
                </c:pt>
                <c:pt idx="3">
                  <c:v>0.26867735525919945</c:v>
                </c:pt>
                <c:pt idx="4">
                  <c:v>0.26420541408540676</c:v>
                </c:pt>
                <c:pt idx="5">
                  <c:v>0.26130388796081239</c:v>
                </c:pt>
                <c:pt idx="6">
                  <c:v>0.25952401612527409</c:v>
                </c:pt>
                <c:pt idx="7">
                  <c:v>0.25846569162428917</c:v>
                </c:pt>
                <c:pt idx="8">
                  <c:v>0.25784795661873539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F74-4591-8850-89D66E59CC6D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0.4986395176252319</c:v>
                </c:pt>
                <c:pt idx="2">
                  <c:v>0.5280862021892393</c:v>
                </c:pt>
                <c:pt idx="3">
                  <c:v>0.54603002915182564</c:v>
                </c:pt>
                <c:pt idx="4">
                  <c:v>0.55665832907163493</c:v>
                </c:pt>
                <c:pt idx="5">
                  <c:v>0.56284730812685768</c:v>
                </c:pt>
                <c:pt idx="6">
                  <c:v>0.56641326407248116</c:v>
                </c:pt>
                <c:pt idx="7">
                  <c:v>0.56845410040768296</c:v>
                </c:pt>
                <c:pt idx="8">
                  <c:v>0.56961703011054576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F74-4591-8850-89D66E59CC6D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F74-4591-8850-89D66E59CC6D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F74-4591-8850-89D66E59CC6D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F74-4591-8850-89D66E59C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615552"/>
        <c:axId val="131616128"/>
      </c:scatterChart>
      <c:valAx>
        <c:axId val="13161555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131616128"/>
        <c:crosses val="autoZero"/>
        <c:crossBetween val="midCat"/>
        <c:majorUnit val="1"/>
      </c:valAx>
      <c:valAx>
        <c:axId val="131616128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131615552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0.25209165186500887</c:v>
                </c:pt>
                <c:pt idx="2">
                  <c:v>0.21219314472468914</c:v>
                </c:pt>
                <c:pt idx="3">
                  <c:v>0.19277332646471046</c:v>
                </c:pt>
                <c:pt idx="4">
                  <c:v>0.18296958594269139</c:v>
                </c:pt>
                <c:pt idx="5">
                  <c:v>0.17786755042979419</c:v>
                </c:pt>
                <c:pt idx="6">
                  <c:v>0.17514832897775612</c:v>
                </c:pt>
                <c:pt idx="7">
                  <c:v>0.1736730390974579</c:v>
                </c:pt>
                <c:pt idx="8">
                  <c:v>0.17286229982202164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08D-4045-A16B-0BAD21EA0018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0.27335186500888098</c:v>
                </c:pt>
                <c:pt idx="2">
                  <c:v>0.27600923403197158</c:v>
                </c:pt>
                <c:pt idx="3">
                  <c:v>0.2714046081620462</c:v>
                </c:pt>
                <c:pt idx="4">
                  <c:v>0.26651635247844874</c:v>
                </c:pt>
                <c:pt idx="5">
                  <c:v>0.26289801982980082</c:v>
                </c:pt>
                <c:pt idx="6">
                  <c:v>0.26053278637706373</c:v>
                </c:pt>
                <c:pt idx="7">
                  <c:v>0.25907616672649414</c:v>
                </c:pt>
                <c:pt idx="8">
                  <c:v>0.25820807620771119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08D-4045-A16B-0BAD21EA0018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0.47455648312611015</c:v>
                </c:pt>
                <c:pt idx="2">
                  <c:v>0.51179762124333927</c:v>
                </c:pt>
                <c:pt idx="3">
                  <c:v>0.53582206537324339</c:v>
                </c:pt>
                <c:pt idx="4">
                  <c:v>0.55051406157885985</c:v>
                </c:pt>
                <c:pt idx="5">
                  <c:v>0.55923442974040494</c:v>
                </c:pt>
                <c:pt idx="6">
                  <c:v>0.56431888464518021</c:v>
                </c:pt>
                <c:pt idx="7">
                  <c:v>0.56725079417604796</c:v>
                </c:pt>
                <c:pt idx="8">
                  <c:v>0.56892962397026725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08D-4045-A16B-0BAD21EA0018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08D-4045-A16B-0BAD21EA0018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08D-4045-A16B-0BAD21EA0018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08D-4045-A16B-0BAD21EA00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617856"/>
        <c:axId val="131618432"/>
      </c:scatterChart>
      <c:valAx>
        <c:axId val="131617856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131618432"/>
        <c:crosses val="autoZero"/>
        <c:crossBetween val="midCat"/>
        <c:majorUnit val="1"/>
      </c:valAx>
      <c:valAx>
        <c:axId val="131618432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131617856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 in 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0.28291379310344822</c:v>
                </c:pt>
                <c:pt idx="2">
                  <c:v>0.22769257591651543</c:v>
                </c:pt>
                <c:pt idx="3">
                  <c:v>0.20081411630598003</c:v>
                </c:pt>
                <c:pt idx="4">
                  <c:v>0.18724475099919347</c:v>
                </c:pt>
                <c:pt idx="5">
                  <c:v>0.18018290800539874</c:v>
                </c:pt>
                <c:pt idx="6">
                  <c:v>0.17641912665264647</c:v>
                </c:pt>
                <c:pt idx="7">
                  <c:v>0.17437710192387695</c:v>
                </c:pt>
                <c:pt idx="8">
                  <c:v>0.17325490891073311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505-4D6C-A15D-CB5957753E17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0.27964392014519057</c:v>
                </c:pt>
                <c:pt idx="2">
                  <c:v>0.28331156549909259</c:v>
                </c:pt>
                <c:pt idx="3">
                  <c:v>0.27693396187666242</c:v>
                </c:pt>
                <c:pt idx="4">
                  <c:v>0.27016625318950499</c:v>
                </c:pt>
                <c:pt idx="5">
                  <c:v>0.2651572767516327</c:v>
                </c:pt>
                <c:pt idx="6">
                  <c:v>0.26188316233931719</c:v>
                </c:pt>
                <c:pt idx="7">
                  <c:v>0.25986686236051504</c:v>
                </c:pt>
                <c:pt idx="8">
                  <c:v>0.25866524073693842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505-4D6C-A15D-CB5957753E17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0.43744228675136121</c:v>
                </c:pt>
                <c:pt idx="2">
                  <c:v>0.48899585858439204</c:v>
                </c:pt>
                <c:pt idx="3">
                  <c:v>0.52225192181735758</c:v>
                </c:pt>
                <c:pt idx="4">
                  <c:v>0.5425889958113016</c:v>
                </c:pt>
                <c:pt idx="5">
                  <c:v>0.5546598152429687</c:v>
                </c:pt>
                <c:pt idx="6">
                  <c:v>0.56169771100803645</c:v>
                </c:pt>
                <c:pt idx="7">
                  <c:v>0.56575603571560806</c:v>
                </c:pt>
                <c:pt idx="8">
                  <c:v>0.56807985035232844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505-4D6C-A15D-CB5957753E17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505-4D6C-A15D-CB5957753E17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505-4D6C-A15D-CB5957753E17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505-4D6C-A15D-CB5957753E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620160"/>
        <c:axId val="54509568"/>
      </c:scatterChart>
      <c:valAx>
        <c:axId val="13162016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4509568"/>
        <c:crosses val="autoZero"/>
        <c:crossBetween val="midCat"/>
        <c:majorUnit val="1"/>
      </c:valAx>
      <c:valAx>
        <c:axId val="54509568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13162016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789608863751246"/>
          <c:y val="0.11232379129820028"/>
          <c:w val="0.79024259478370851"/>
          <c:h val="0.85671099478142121"/>
        </c:manualLayout>
      </c:layout>
      <c:scatterChart>
        <c:scatterStyle val="smoothMarker"/>
        <c:varyColors val="0"/>
        <c:ser>
          <c:idx val="3"/>
          <c:order val="0"/>
          <c:tx>
            <c:strRef>
              <c:f>Distributions!$W$55</c:f>
              <c:strCache>
                <c:ptCount val="1"/>
                <c:pt idx="0">
                  <c:v>Cig</c:v>
                </c:pt>
              </c:strCache>
            </c:strRef>
          </c:tx>
          <c:spPr>
            <a:ln w="12700">
              <a:noFill/>
              <a:prstDash val="sys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Distributions!$W$56:$W$60</c:f>
              <c:numCache>
                <c:formatCode>General</c:formatCode>
                <c:ptCount val="5"/>
                <c:pt idx="0">
                  <c:v>0.4723</c:v>
                </c:pt>
                <c:pt idx="1">
                  <c:v>0.51119999999999999</c:v>
                </c:pt>
                <c:pt idx="2">
                  <c:v>0.44309999999999999</c:v>
                </c:pt>
                <c:pt idx="3">
                  <c:v>0.55300000000000005</c:v>
                </c:pt>
                <c:pt idx="4">
                  <c:v>0.59099999999999997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5E8-4624-80B0-60DE64FAF9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23232"/>
        <c:axId val="50023808"/>
      </c:scatterChart>
      <c:valAx>
        <c:axId val="50023232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50023808"/>
        <c:crossesAt val="0"/>
        <c:crossBetween val="midCat"/>
        <c:majorUnit val="1"/>
      </c:valAx>
      <c:valAx>
        <c:axId val="5002380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002323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0.15998263927989703</c:v>
                </c:pt>
                <c:pt idx="2">
                  <c:v>0.13647303365186045</c:v>
                </c:pt>
                <c:pt idx="3">
                  <c:v>0.11638534069206406</c:v>
                </c:pt>
                <c:pt idx="4">
                  <c:v>9.9348388803546323E-2</c:v>
                </c:pt>
                <c:pt idx="5">
                  <c:v>8.4969881192143992E-2</c:v>
                </c:pt>
                <c:pt idx="6">
                  <c:v>7.2867958654157267E-2</c:v>
                </c:pt>
                <c:pt idx="7">
                  <c:v>6.2690649602342247E-2</c:v>
                </c:pt>
                <c:pt idx="8">
                  <c:v>5.4125658271087618E-2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119-490B-B101-5376F5A2229E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0.27708462014116508</c:v>
                </c:pt>
                <c:pt idx="2">
                  <c:v>0.26790875024661415</c:v>
                </c:pt>
                <c:pt idx="3">
                  <c:v>0.25563770405189556</c:v>
                </c:pt>
                <c:pt idx="4">
                  <c:v>0.24098515771927614</c:v>
                </c:pt>
                <c:pt idx="5">
                  <c:v>0.22466344351916118</c:v>
                </c:pt>
                <c:pt idx="6">
                  <c:v>0.20733792529774395</c:v>
                </c:pt>
                <c:pt idx="7">
                  <c:v>0.18959696842610035</c:v>
                </c:pt>
                <c:pt idx="8">
                  <c:v>0.17193563501736414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119-490B-B101-5376F5A2229E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0.56293274057893794</c:v>
                </c:pt>
                <c:pt idx="2">
                  <c:v>0.59561821610152543</c:v>
                </c:pt>
                <c:pt idx="3">
                  <c:v>0.62797695525604036</c:v>
                </c:pt>
                <c:pt idx="4">
                  <c:v>0.65966645347717756</c:v>
                </c:pt>
                <c:pt idx="5">
                  <c:v>0.69036667528869489</c:v>
                </c:pt>
                <c:pt idx="6">
                  <c:v>0.71979411604809884</c:v>
                </c:pt>
                <c:pt idx="7">
                  <c:v>0.74771238197155743</c:v>
                </c:pt>
                <c:pt idx="8">
                  <c:v>0.7739387067115483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119-490B-B101-5376F5A2229E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119-490B-B101-5376F5A2229E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119-490B-B101-5376F5A2229E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119-490B-B101-5376F5A222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11872"/>
        <c:axId val="54512448"/>
      </c:scatterChart>
      <c:valAx>
        <c:axId val="5451187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4512448"/>
        <c:crosses val="autoZero"/>
        <c:crossBetween val="midCat"/>
        <c:majorUnit val="1"/>
      </c:valAx>
      <c:valAx>
        <c:axId val="54512448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4511872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0.21135528802932607</c:v>
                </c:pt>
                <c:pt idx="2">
                  <c:v>0.17988090249602159</c:v>
                </c:pt>
                <c:pt idx="3">
                  <c:v>0.15257757654786919</c:v>
                </c:pt>
                <c:pt idx="4">
                  <c:v>0.12920774237663071</c:v>
                </c:pt>
                <c:pt idx="5">
                  <c:v>0.10941075932066834</c:v>
                </c:pt>
                <c:pt idx="6">
                  <c:v>9.276487049461192E-2</c:v>
                </c:pt>
                <c:pt idx="7">
                  <c:v>7.8835541688023911E-2</c:v>
                </c:pt>
                <c:pt idx="8">
                  <c:v>6.7208245926560939E-2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D3-48EE-A5E8-9ECB9560296D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0.30803150129425261</c:v>
                </c:pt>
                <c:pt idx="2">
                  <c:v>0.30688116879951022</c:v>
                </c:pt>
                <c:pt idx="3">
                  <c:v>0.30104227068614353</c:v>
                </c:pt>
                <c:pt idx="4">
                  <c:v>0.29109930790602967</c:v>
                </c:pt>
                <c:pt idx="5">
                  <c:v>0.27777705591650581</c:v>
                </c:pt>
                <c:pt idx="6">
                  <c:v>0.26186039669774969</c:v>
                </c:pt>
                <c:pt idx="7">
                  <c:v>0.24412824069693739</c:v>
                </c:pt>
                <c:pt idx="8">
                  <c:v>0.22530512722944157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D3-48EE-A5E8-9ECB9560296D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0.48061321067642138</c:v>
                </c:pt>
                <c:pt idx="2">
                  <c:v>0.51323792870446816</c:v>
                </c:pt>
                <c:pt idx="3">
                  <c:v>0.54638015276598728</c:v>
                </c:pt>
                <c:pt idx="4">
                  <c:v>0.57969294971733965</c:v>
                </c:pt>
                <c:pt idx="5">
                  <c:v>0.61281218476282595</c:v>
                </c:pt>
                <c:pt idx="6">
                  <c:v>0.64537473280763846</c:v>
                </c:pt>
                <c:pt idx="7">
                  <c:v>0.67703621761503874</c:v>
                </c:pt>
                <c:pt idx="8">
                  <c:v>0.70748662684399755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5D3-48EE-A5E8-9ECB9560296D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5D3-48EE-A5E8-9ECB9560296D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5D3-48EE-A5E8-9ECB9560296D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75D3-48EE-A5E8-9ECB95602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14176"/>
        <c:axId val="54514752"/>
      </c:scatterChart>
      <c:valAx>
        <c:axId val="54514176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4514752"/>
        <c:crosses val="autoZero"/>
        <c:crossBetween val="midCat"/>
        <c:majorUnit val="1"/>
      </c:valAx>
      <c:valAx>
        <c:axId val="54514752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4514176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0.23144585606548235</c:v>
                </c:pt>
                <c:pt idx="2">
                  <c:v>0.19868453347151011</c:v>
                </c:pt>
                <c:pt idx="3">
                  <c:v>0.16988260899670479</c:v>
                </c:pt>
                <c:pt idx="4">
                  <c:v>0.14491631058397994</c:v>
                </c:pt>
                <c:pt idx="5">
                  <c:v>0.12351747618262854</c:v>
                </c:pt>
                <c:pt idx="6">
                  <c:v>0.10533144277665421</c:v>
                </c:pt>
                <c:pt idx="7">
                  <c:v>8.9966593064659622E-2</c:v>
                </c:pt>
                <c:pt idx="8">
                  <c:v>7.7031301890056983E-2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AE-4B68-A87A-2DD98FBD63DB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0.28456301351709512</c:v>
                </c:pt>
                <c:pt idx="2">
                  <c:v>0.28523045009636305</c:v>
                </c:pt>
                <c:pt idx="3">
                  <c:v>0.28144023168644272</c:v>
                </c:pt>
                <c:pt idx="4">
                  <c:v>0.27364480905842226</c:v>
                </c:pt>
                <c:pt idx="5">
                  <c:v>0.26245948976619077</c:v>
                </c:pt>
                <c:pt idx="6">
                  <c:v>0.24858733311657696</c:v>
                </c:pt>
                <c:pt idx="7">
                  <c:v>0.23275252516429545</c:v>
                </c:pt>
                <c:pt idx="8">
                  <c:v>0.21564815044140165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AAE-4B68-A87A-2DD98FBD63DB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0.48399113041742253</c:v>
                </c:pt>
                <c:pt idx="2">
                  <c:v>0.5160850164321269</c:v>
                </c:pt>
                <c:pt idx="3">
                  <c:v>0.54867715931685257</c:v>
                </c:pt>
                <c:pt idx="4">
                  <c:v>0.58143888035759794</c:v>
                </c:pt>
                <c:pt idx="5">
                  <c:v>0.61402303405118086</c:v>
                </c:pt>
                <c:pt idx="6">
                  <c:v>0.64608122410676905</c:v>
                </c:pt>
                <c:pt idx="7">
                  <c:v>0.67728088177104517</c:v>
                </c:pt>
                <c:pt idx="8">
                  <c:v>0.70732054766854158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AAE-4B68-A87A-2DD98FBD63DB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AAE-4B68-A87A-2DD98FBD63DB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AAE-4B68-A87A-2DD98FBD63DB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AAE-4B68-A87A-2DD98FBD6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16480"/>
        <c:axId val="54517056"/>
      </c:scatterChart>
      <c:valAx>
        <c:axId val="5451648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4517056"/>
        <c:crosses val="autoZero"/>
        <c:crossBetween val="midCat"/>
        <c:majorUnit val="1"/>
      </c:valAx>
      <c:valAx>
        <c:axId val="5451705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451648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3.8254970887063491E-2"/>
          <c:y val="4.1785362620375945E-2"/>
          <c:w val="0.91583906404846027"/>
          <c:h val="0.91642927475924807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0.29672390675428822</c:v>
                </c:pt>
                <c:pt idx="2">
                  <c:v>0.25893220763953517</c:v>
                </c:pt>
                <c:pt idx="3">
                  <c:v>0.22455540279524475</c:v>
                </c:pt>
                <c:pt idx="4">
                  <c:v>0.19382177520000204</c:v>
                </c:pt>
                <c:pt idx="5">
                  <c:v>0.16675428067440931</c:v>
                </c:pt>
                <c:pt idx="6">
                  <c:v>0.14321075104585917</c:v>
                </c:pt>
                <c:pt idx="7">
                  <c:v>0.12293327744910826</c:v>
                </c:pt>
                <c:pt idx="8">
                  <c:v>0.10559643233504504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89-4513-8FA3-74EC1FD2FB5D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0.25092787307276104</c:v>
                </c:pt>
                <c:pt idx="2">
                  <c:v>0.2581000495950917</c:v>
                </c:pt>
                <c:pt idx="3">
                  <c:v>0.2610739188553734</c:v>
                </c:pt>
                <c:pt idx="4">
                  <c:v>0.25988950559626511</c:v>
                </c:pt>
                <c:pt idx="5">
                  <c:v>0.25482732386093215</c:v>
                </c:pt>
                <c:pt idx="6">
                  <c:v>0.24635465094177483</c:v>
                </c:pt>
                <c:pt idx="7">
                  <c:v>0.23506043972029406</c:v>
                </c:pt>
                <c:pt idx="8">
                  <c:v>0.22159089969546647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89-4513-8FA3-74EC1FD2FB5D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0.45234822017295068</c:v>
                </c:pt>
                <c:pt idx="2">
                  <c:v>0.48296774276537308</c:v>
                </c:pt>
                <c:pt idx="3">
                  <c:v>0.51437067834938177</c:v>
                </c:pt>
                <c:pt idx="4">
                  <c:v>0.54628871920373279</c:v>
                </c:pt>
                <c:pt idx="5">
                  <c:v>0.57841839546465845</c:v>
                </c:pt>
                <c:pt idx="6">
                  <c:v>0.61043459801236599</c:v>
                </c:pt>
                <c:pt idx="7">
                  <c:v>0.64200628283059757</c:v>
                </c:pt>
                <c:pt idx="8">
                  <c:v>0.67281266796948835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489-4513-8FA3-74EC1FD2FB5D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489-4513-8FA3-74EC1FD2FB5D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489-4513-8FA3-74EC1FD2FB5D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489-4513-8FA3-74EC1FD2FB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510144"/>
        <c:axId val="55510720"/>
      </c:scatterChart>
      <c:valAx>
        <c:axId val="5551014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5510720"/>
        <c:crosses val="autoZero"/>
        <c:crossBetween val="midCat"/>
        <c:majorUnit val="1"/>
      </c:valAx>
      <c:valAx>
        <c:axId val="5551072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551014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</a:t>
            </a:r>
            <a:r>
              <a:rPr lang="en-US" baseline="0" dirty="0"/>
              <a:t> in </a:t>
            </a:r>
            <a:r>
              <a:rPr lang="en-US" dirty="0"/>
              <a:t>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0.35579503377788613</c:v>
                </c:pt>
                <c:pt idx="2">
                  <c:v>0.31257008355965205</c:v>
                </c:pt>
                <c:pt idx="3">
                  <c:v>0.27223042976134859</c:v>
                </c:pt>
                <c:pt idx="4">
                  <c:v>0.23537065459300183</c:v>
                </c:pt>
                <c:pt idx="5">
                  <c:v>0.20233389225052073</c:v>
                </c:pt>
                <c:pt idx="6">
                  <c:v>0.17322097935109196</c:v>
                </c:pt>
                <c:pt idx="7">
                  <c:v>0.14792944615692644</c:v>
                </c:pt>
                <c:pt idx="8">
                  <c:v>0.12620836122549503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635-45AC-A89A-EFF4FB8421F7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0.25093988631460373</c:v>
                </c:pt>
                <c:pt idx="2">
                  <c:v>0.2652324966302414</c:v>
                </c:pt>
                <c:pt idx="3">
                  <c:v>0.27540927493297884</c:v>
                </c:pt>
                <c:pt idx="4">
                  <c:v>0.2810667394555596</c:v>
                </c:pt>
                <c:pt idx="5">
                  <c:v>0.28210634249857847</c:v>
                </c:pt>
                <c:pt idx="6">
                  <c:v>0.27871806002135102</c:v>
                </c:pt>
                <c:pt idx="7">
                  <c:v>0.27132953782714431</c:v>
                </c:pt>
                <c:pt idx="8">
                  <c:v>0.2605359770979977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635-45AC-A89A-EFF4FB8421F7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0.3932650799075102</c:v>
                </c:pt>
                <c:pt idx="2">
                  <c:v>0.42219741981010661</c:v>
                </c:pt>
                <c:pt idx="3">
                  <c:v>0.45236029530567262</c:v>
                </c:pt>
                <c:pt idx="4">
                  <c:v>0.48356260595143857</c:v>
                </c:pt>
                <c:pt idx="5">
                  <c:v>0.51555976525090086</c:v>
                </c:pt>
                <c:pt idx="6">
                  <c:v>0.54806096062755705</c:v>
                </c:pt>
                <c:pt idx="7">
                  <c:v>0.5807410160159292</c:v>
                </c:pt>
                <c:pt idx="8">
                  <c:v>0.61325566167650736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635-45AC-A89A-EFF4FB8421F7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635-45AC-A89A-EFF4FB8421F7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635-45AC-A89A-EFF4FB8421F7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-Contagion'!$B$39:$J$39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-Contagion'!$AL$21:$AT$21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635-45AC-A89A-EFF4FB842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512448"/>
        <c:axId val="55513024"/>
      </c:scatterChart>
      <c:valAx>
        <c:axId val="5551244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5513024"/>
        <c:crosses val="autoZero"/>
        <c:crossBetween val="midCat"/>
        <c:majorUnit val="1"/>
      </c:valAx>
      <c:valAx>
        <c:axId val="5551302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551244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0.18090639013452917</c:v>
                </c:pt>
                <c:pt idx="2">
                  <c:v>0.17710413151345289</c:v>
                </c:pt>
                <c:pt idx="3">
                  <c:v>0.17486759956789796</c:v>
                </c:pt>
                <c:pt idx="4">
                  <c:v>0.17357080751710816</c:v>
                </c:pt>
                <c:pt idx="5">
                  <c:v>0.17282564612921331</c:v>
                </c:pt>
                <c:pt idx="6">
                  <c:v>0.17239992447540531</c:v>
                </c:pt>
                <c:pt idx="7">
                  <c:v>0.1721576100044892</c:v>
                </c:pt>
                <c:pt idx="8">
                  <c:v>0.17202002390567517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B3-4594-B4D3-340F5A34DEC3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0.2706940582959641</c:v>
                </c:pt>
                <c:pt idx="2">
                  <c:v>0.2644731918497758</c:v>
                </c:pt>
                <c:pt idx="3">
                  <c:v>0.26112879881108408</c:v>
                </c:pt>
                <c:pt idx="4">
                  <c:v>0.2593028671236301</c:v>
                </c:pt>
                <c:pt idx="5">
                  <c:v>0.25829496509732103</c:v>
                </c:pt>
                <c:pt idx="6">
                  <c:v>0.25773434671825235</c:v>
                </c:pt>
                <c:pt idx="7">
                  <c:v>0.25742088383342809</c:v>
                </c:pt>
                <c:pt idx="8">
                  <c:v>0.25724499339809481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B3-4594-B4D3-340F5A34DEC3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0.5483995515695067</c:v>
                </c:pt>
                <c:pt idx="2">
                  <c:v>0.55842267663677136</c:v>
                </c:pt>
                <c:pt idx="3">
                  <c:v>0.56400360162101792</c:v>
                </c:pt>
                <c:pt idx="4">
                  <c:v>0.56712632535926166</c:v>
                </c:pt>
                <c:pt idx="5">
                  <c:v>0.56887938877346567</c:v>
                </c:pt>
                <c:pt idx="6">
                  <c:v>0.56986572880634234</c:v>
                </c:pt>
                <c:pt idx="7">
                  <c:v>0.57042150616208276</c:v>
                </c:pt>
                <c:pt idx="8">
                  <c:v>0.57073498269623013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B3-4594-B4D3-340F5A34DEC3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9B3-4594-B4D3-340F5A34DEC3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9B3-4594-B4D3-340F5A34DEC3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B9B3-4594-B4D3-340F5A34DE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515328"/>
        <c:axId val="55515904"/>
      </c:scatterChart>
      <c:valAx>
        <c:axId val="5551532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5515904"/>
        <c:crosses val="autoZero"/>
        <c:crossBetween val="midCat"/>
        <c:majorUnit val="1"/>
      </c:valAx>
      <c:valAx>
        <c:axId val="5551590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551532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0.21155246062992122</c:v>
                </c:pt>
                <c:pt idx="2">
                  <c:v>0.19323863034448818</c:v>
                </c:pt>
                <c:pt idx="3">
                  <c:v>0.18354228608832779</c:v>
                </c:pt>
                <c:pt idx="4">
                  <c:v>0.17830715960570548</c:v>
                </c:pt>
                <c:pt idx="5">
                  <c:v>0.17544017775915705</c:v>
                </c:pt>
                <c:pt idx="6">
                  <c:v>0.17385422454958269</c:v>
                </c:pt>
                <c:pt idx="7">
                  <c:v>0.17297077819328935</c:v>
                </c:pt>
                <c:pt idx="8">
                  <c:v>0.17247631456235546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A8C-4882-8190-47661C9EB6B1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0.28909124015748033</c:v>
                </c:pt>
                <c:pt idx="2">
                  <c:v>0.27718272111220477</c:v>
                </c:pt>
                <c:pt idx="3">
                  <c:v>0.26917717822421167</c:v>
                </c:pt>
                <c:pt idx="4">
                  <c:v>0.26417541175566023</c:v>
                </c:pt>
                <c:pt idx="5">
                  <c:v>0.26116995508664931</c:v>
                </c:pt>
                <c:pt idx="6">
                  <c:v>0.25940453367129374</c:v>
                </c:pt>
                <c:pt idx="7">
                  <c:v>0.25838177353873099</c:v>
                </c:pt>
                <c:pt idx="8">
                  <c:v>0.2577943940356674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A8C-4882-8190-47661C9EB6B1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0.49935629921259844</c:v>
                </c:pt>
                <c:pt idx="2">
                  <c:v>0.52957864854330716</c:v>
                </c:pt>
                <c:pt idx="3">
                  <c:v>0.54728053568746071</c:v>
                </c:pt>
                <c:pt idx="4">
                  <c:v>0.55751742863863452</c:v>
                </c:pt>
                <c:pt idx="5">
                  <c:v>0.56338986715419381</c:v>
                </c:pt>
                <c:pt idx="6">
                  <c:v>0.56674124177912377</c:v>
                </c:pt>
                <c:pt idx="7">
                  <c:v>0.56864744826797986</c:v>
                </c:pt>
                <c:pt idx="8">
                  <c:v>0.56972929140197726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A8C-4882-8190-47661C9EB6B1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A8C-4882-8190-47661C9EB6B1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A8C-4882-8190-47661C9EB6B1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A8C-4882-8190-47661C9EB6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2992"/>
        <c:axId val="52413568"/>
      </c:scatterChart>
      <c:valAx>
        <c:axId val="5241299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413568"/>
        <c:crosses val="autoZero"/>
        <c:crossBetween val="midCat"/>
        <c:majorUnit val="1"/>
        <c:minorUnit val="0.2"/>
      </c:valAx>
      <c:valAx>
        <c:axId val="52413568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412992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0.22039285714285714</c:v>
                </c:pt>
                <c:pt idx="2">
                  <c:v>0.1970924454638219</c:v>
                </c:pt>
                <c:pt idx="3">
                  <c:v>0.18529261558897497</c:v>
                </c:pt>
                <c:pt idx="4">
                  <c:v>0.17913625684295831</c:v>
                </c:pt>
                <c:pt idx="5">
                  <c:v>0.17584880391232988</c:v>
                </c:pt>
                <c:pt idx="6">
                  <c:v>0.17406271980224469</c:v>
                </c:pt>
                <c:pt idx="7">
                  <c:v>0.17308020796802781</c:v>
                </c:pt>
                <c:pt idx="8">
                  <c:v>0.17253501327071885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695-4531-A9FF-C25AAC212F7C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0.28096762523191093</c:v>
                </c:pt>
                <c:pt idx="2">
                  <c:v>0.27482135234693877</c:v>
                </c:pt>
                <c:pt idx="3">
                  <c:v>0.26867735525919945</c:v>
                </c:pt>
                <c:pt idx="4">
                  <c:v>0.26420541408540676</c:v>
                </c:pt>
                <c:pt idx="5">
                  <c:v>0.26130388796081239</c:v>
                </c:pt>
                <c:pt idx="6">
                  <c:v>0.25952401612527409</c:v>
                </c:pt>
                <c:pt idx="7">
                  <c:v>0.25846569162428917</c:v>
                </c:pt>
                <c:pt idx="8">
                  <c:v>0.25784795661873539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695-4531-A9FF-C25AAC212F7C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0.4986395176252319</c:v>
                </c:pt>
                <c:pt idx="2">
                  <c:v>0.5280862021892393</c:v>
                </c:pt>
                <c:pt idx="3">
                  <c:v>0.54603002915182564</c:v>
                </c:pt>
                <c:pt idx="4">
                  <c:v>0.55665832907163493</c:v>
                </c:pt>
                <c:pt idx="5">
                  <c:v>0.56284730812685768</c:v>
                </c:pt>
                <c:pt idx="6">
                  <c:v>0.56641326407248116</c:v>
                </c:pt>
                <c:pt idx="7">
                  <c:v>0.56845410040768296</c:v>
                </c:pt>
                <c:pt idx="8">
                  <c:v>0.56961703011054576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695-4531-A9FF-C25AAC212F7C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695-4531-A9FF-C25AAC212F7C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695-4531-A9FF-C25AAC212F7C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695-4531-A9FF-C25AAC212F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5296"/>
        <c:axId val="52415872"/>
      </c:scatterChart>
      <c:valAx>
        <c:axId val="52415296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415872"/>
        <c:crosses val="autoZero"/>
        <c:crossBetween val="midCat"/>
        <c:majorUnit val="1"/>
      </c:valAx>
      <c:valAx>
        <c:axId val="52415872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415296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0.25209165186500887</c:v>
                </c:pt>
                <c:pt idx="2">
                  <c:v>0.21219314472468914</c:v>
                </c:pt>
                <c:pt idx="3">
                  <c:v>0.19277332646471046</c:v>
                </c:pt>
                <c:pt idx="4">
                  <c:v>0.18296958594269139</c:v>
                </c:pt>
                <c:pt idx="5">
                  <c:v>0.17786755042979419</c:v>
                </c:pt>
                <c:pt idx="6">
                  <c:v>0.17514832897775612</c:v>
                </c:pt>
                <c:pt idx="7">
                  <c:v>0.1736730390974579</c:v>
                </c:pt>
                <c:pt idx="8">
                  <c:v>0.17286229982202164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63A-4657-8BF1-63F3EA75909E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0.27335186500888098</c:v>
                </c:pt>
                <c:pt idx="2">
                  <c:v>0.27600923403197158</c:v>
                </c:pt>
                <c:pt idx="3">
                  <c:v>0.2714046081620462</c:v>
                </c:pt>
                <c:pt idx="4">
                  <c:v>0.26651635247844874</c:v>
                </c:pt>
                <c:pt idx="5">
                  <c:v>0.26289801982980082</c:v>
                </c:pt>
                <c:pt idx="6">
                  <c:v>0.26053278637706373</c:v>
                </c:pt>
                <c:pt idx="7">
                  <c:v>0.25907616672649414</c:v>
                </c:pt>
                <c:pt idx="8">
                  <c:v>0.25820807620771119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63A-4657-8BF1-63F3EA75909E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0.47455648312611015</c:v>
                </c:pt>
                <c:pt idx="2">
                  <c:v>0.51179762124333927</c:v>
                </c:pt>
                <c:pt idx="3">
                  <c:v>0.53582206537324339</c:v>
                </c:pt>
                <c:pt idx="4">
                  <c:v>0.55051406157885985</c:v>
                </c:pt>
                <c:pt idx="5">
                  <c:v>0.55923442974040494</c:v>
                </c:pt>
                <c:pt idx="6">
                  <c:v>0.56431888464518021</c:v>
                </c:pt>
                <c:pt idx="7">
                  <c:v>0.56725079417604796</c:v>
                </c:pt>
                <c:pt idx="8">
                  <c:v>0.56892962397026725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63A-4657-8BF1-63F3EA75909E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63A-4657-8BF1-63F3EA75909E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63A-4657-8BF1-63F3EA75909E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63A-4657-8BF1-63F3EA7590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7600"/>
        <c:axId val="52418176"/>
      </c:scatterChart>
      <c:valAx>
        <c:axId val="5241760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418176"/>
        <c:crosses val="autoZero"/>
        <c:crossBetween val="midCat"/>
        <c:majorUnit val="1"/>
      </c:valAx>
      <c:valAx>
        <c:axId val="5241817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41760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 in 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0.28291379310344822</c:v>
                </c:pt>
                <c:pt idx="2">
                  <c:v>0.22769257591651543</c:v>
                </c:pt>
                <c:pt idx="3">
                  <c:v>0.20081411630598003</c:v>
                </c:pt>
                <c:pt idx="4">
                  <c:v>0.18724475099919347</c:v>
                </c:pt>
                <c:pt idx="5">
                  <c:v>0.18018290800539874</c:v>
                </c:pt>
                <c:pt idx="6">
                  <c:v>0.17641912665264647</c:v>
                </c:pt>
                <c:pt idx="7">
                  <c:v>0.17437710192387695</c:v>
                </c:pt>
                <c:pt idx="8">
                  <c:v>0.17325490891073311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B4A-4D63-B841-F40615D33559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0.27964392014519057</c:v>
                </c:pt>
                <c:pt idx="2">
                  <c:v>0.28331156549909259</c:v>
                </c:pt>
                <c:pt idx="3">
                  <c:v>0.27693396187666242</c:v>
                </c:pt>
                <c:pt idx="4">
                  <c:v>0.27016625318950499</c:v>
                </c:pt>
                <c:pt idx="5">
                  <c:v>0.2651572767516327</c:v>
                </c:pt>
                <c:pt idx="6">
                  <c:v>0.26188316233931719</c:v>
                </c:pt>
                <c:pt idx="7">
                  <c:v>0.25986686236051504</c:v>
                </c:pt>
                <c:pt idx="8">
                  <c:v>0.25866524073693842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B4A-4D63-B841-F40615D33559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0.43744228675136121</c:v>
                </c:pt>
                <c:pt idx="2">
                  <c:v>0.48899585858439204</c:v>
                </c:pt>
                <c:pt idx="3">
                  <c:v>0.52225192181735758</c:v>
                </c:pt>
                <c:pt idx="4">
                  <c:v>0.5425889958113016</c:v>
                </c:pt>
                <c:pt idx="5">
                  <c:v>0.5546598152429687</c:v>
                </c:pt>
                <c:pt idx="6">
                  <c:v>0.56169771100803645</c:v>
                </c:pt>
                <c:pt idx="7">
                  <c:v>0.56575603571560806</c:v>
                </c:pt>
                <c:pt idx="8">
                  <c:v>0.56807985035232844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B4A-4D63-B841-F40615D33559}"/>
            </c:ext>
          </c:extLst>
        </c:ser>
        <c:ser>
          <c:idx val="1"/>
          <c:order val="3"/>
          <c:spPr>
            <a:ln w="2857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B4A-4D63-B841-F40615D33559}"/>
            </c:ext>
          </c:extLst>
        </c:ser>
        <c:ser>
          <c:idx val="3"/>
          <c:order val="4"/>
          <c:spPr>
            <a:ln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8B4A-4D63-B841-F40615D33559}"/>
            </c:ext>
          </c:extLst>
        </c:ser>
        <c:ser>
          <c:idx val="4"/>
          <c:order val="5"/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Diffusion'!$B$39:$J$39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Diffusion'!$AL$21:$AT$21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8B4A-4D63-B841-F40615D335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419904"/>
        <c:axId val="53452800"/>
      </c:scatterChart>
      <c:valAx>
        <c:axId val="5241990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452800"/>
        <c:crosses val="autoZero"/>
        <c:crossBetween val="midCat"/>
        <c:majorUnit val="1"/>
      </c:valAx>
      <c:valAx>
        <c:axId val="5345280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241990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83825269499956"/>
          <c:y val="6.9652635181382608E-2"/>
          <c:w val="0.7821461736039032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(BW)'!$U$156:$AG$156</c:f>
              <c:numCache>
                <c:formatCode>General</c:formatCode>
                <c:ptCount val="13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6B2-4C05-9E5A-4780C8410520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(BW)'!$U$157:$AG$157</c:f>
              <c:numCache>
                <c:formatCode>General</c:formatCode>
                <c:ptCount val="13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6B2-4C05-9E5A-4780C8410520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(BW)'!$U$158:$AG$158</c:f>
              <c:numCache>
                <c:formatCode>General</c:formatCode>
                <c:ptCount val="13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6B2-4C05-9E5A-4780C8410520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(BW)'!$U$159:$AG$159</c:f>
              <c:numCache>
                <c:formatCode>General</c:formatCode>
                <c:ptCount val="13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6B2-4C05-9E5A-4780C8410520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(BW)'!$U$160:$AG$160</c:f>
              <c:numCache>
                <c:formatCode>General</c:formatCode>
                <c:ptCount val="13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6B2-4C05-9E5A-4780C8410520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33CC33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(BW)'!$U$161:$AG$161</c:f>
              <c:numCache>
                <c:formatCode>General</c:formatCode>
                <c:ptCount val="13"/>
                <c:pt idx="0">
                  <c:v>0.28818455111449082</c:v>
                </c:pt>
                <c:pt idx="1">
                  <c:v>0.24489772604056226</c:v>
                </c:pt>
                <c:pt idx="2">
                  <c:v>0.20597047666286189</c:v>
                </c:pt>
                <c:pt idx="3">
                  <c:v>0.20029332302463118</c:v>
                </c:pt>
                <c:pt idx="4">
                  <c:v>0.18192348120502408</c:v>
                </c:pt>
                <c:pt idx="5">
                  <c:v>0.18944965754977069</c:v>
                </c:pt>
                <c:pt idx="6">
                  <c:v>0.1727074974039858</c:v>
                </c:pt>
                <c:pt idx="7">
                  <c:v>0.17309271904251483</c:v>
                </c:pt>
                <c:pt idx="8">
                  <c:v>0.180992904582647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6B2-4C05-9E5A-4780C8410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25536"/>
        <c:axId val="50026112"/>
      </c:scatterChart>
      <c:valAx>
        <c:axId val="50025536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50026112"/>
        <c:crossesAt val="0"/>
        <c:crossBetween val="midCat"/>
        <c:majorUnit val="2"/>
      </c:valAx>
      <c:valAx>
        <c:axId val="50026112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002553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MIXED'!$B$32:$J$32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0.17838985109297711</c:v>
                </c:pt>
                <c:pt idx="2">
                  <c:v>0.17262238607619038</c:v>
                </c:pt>
                <c:pt idx="3">
                  <c:v>0.16884529401286674</c:v>
                </c:pt>
                <c:pt idx="4">
                  <c:v>0.16637635058674999</c:v>
                </c:pt>
                <c:pt idx="5">
                  <c:v>0.16477203368202867</c:v>
                </c:pt>
                <c:pt idx="6">
                  <c:v>0.16373972658339142</c:v>
                </c:pt>
                <c:pt idx="7">
                  <c:v>0.16308469113919466</c:v>
                </c:pt>
                <c:pt idx="8">
                  <c:v>0.16267686447597712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C8-43F3-BD32-B511606030D7}"/>
            </c:ext>
          </c:extLst>
        </c:ser>
        <c:ser>
          <c:idx val="2"/>
          <c:order val="1"/>
          <c:spPr>
            <a:ln cmpd="dbl">
              <a:solidFill>
                <a:schemeClr val="tx1">
                  <a:alpha val="72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MIXED'!$B$33:$J$33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0.27473763236511362</c:v>
                </c:pt>
                <c:pt idx="2">
                  <c:v>0.2680435185451055</c:v>
                </c:pt>
                <c:pt idx="3">
                  <c:v>0.26255119628853352</c:v>
                </c:pt>
                <c:pt idx="4">
                  <c:v>0.25817704946009457</c:v>
                </c:pt>
                <c:pt idx="5">
                  <c:v>0.25476316433572355</c:v>
                </c:pt>
                <c:pt idx="6">
                  <c:v>0.25213815275800405</c:v>
                </c:pt>
                <c:pt idx="7">
                  <c:v>0.25014332063714778</c:v>
                </c:pt>
                <c:pt idx="8">
                  <c:v>0.24864217361115287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5C8-43F3-BD32-B511606030D7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MIXED'!$B$34:$J$34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0.54687251654190927</c:v>
                </c:pt>
                <c:pt idx="2">
                  <c:v>0.55933409537870415</c:v>
                </c:pt>
                <c:pt idx="3">
                  <c:v>0.56860350969859974</c:v>
                </c:pt>
                <c:pt idx="4">
                  <c:v>0.57544659995315539</c:v>
                </c:pt>
                <c:pt idx="5">
                  <c:v>0.5804648019822477</c:v>
                </c:pt>
                <c:pt idx="6">
                  <c:v>0.58412212065860447</c:v>
                </c:pt>
                <c:pt idx="7">
                  <c:v>0.5867719882236575</c:v>
                </c:pt>
                <c:pt idx="8">
                  <c:v>0.58868096191286989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5C8-43F3-BD32-B511606030D7}"/>
            </c:ext>
          </c:extLst>
        </c:ser>
        <c:ser>
          <c:idx val="1"/>
          <c:order val="3"/>
          <c:spPr>
            <a:ln w="31750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MIXED'!$B$19:$J$19</c:f>
              <c:numCache>
                <c:formatCode>0.00</c:formatCode>
                <c:ptCount val="9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5C8-43F3-BD32-B511606030D7}"/>
            </c:ext>
          </c:extLst>
        </c:ser>
        <c:ser>
          <c:idx val="3"/>
          <c:order val="4"/>
          <c:spPr>
            <a:ln w="3175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MIXED'!$B$20:$J$20</c:f>
              <c:numCache>
                <c:formatCode>0.00</c:formatCode>
                <c:ptCount val="9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5C8-43F3-BD32-B511606030D7}"/>
            </c:ext>
          </c:extLst>
        </c:ser>
        <c:ser>
          <c:idx val="4"/>
          <c:order val="5"/>
          <c:spPr>
            <a:ln w="3175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MIXED'!$B$21:$J$21</c:f>
              <c:numCache>
                <c:formatCode>0.00</c:formatCode>
                <c:ptCount val="9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B5C8-43F3-BD32-B511606030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55104"/>
        <c:axId val="53455680"/>
      </c:scatterChart>
      <c:valAx>
        <c:axId val="5345510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455680"/>
        <c:crosses val="autoZero"/>
        <c:crossBetween val="midCat"/>
        <c:majorUnit val="1"/>
      </c:valAx>
      <c:valAx>
        <c:axId val="5345568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45510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MIXED'!$K$32:$S$32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0.21644008459479827</c:v>
                </c:pt>
                <c:pt idx="2">
                  <c:v>0.19715308289201239</c:v>
                </c:pt>
                <c:pt idx="3">
                  <c:v>0.18479243195001752</c:v>
                </c:pt>
                <c:pt idx="4">
                  <c:v>0.17677496090490383</c:v>
                </c:pt>
                <c:pt idx="5">
                  <c:v>0.17154088845027671</c:v>
                </c:pt>
                <c:pt idx="6">
                  <c:v>0.16811924883055451</c:v>
                </c:pt>
                <c:pt idx="7">
                  <c:v>0.16588942201148038</c:v>
                </c:pt>
                <c:pt idx="8">
                  <c:v>0.1644467308725179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C5-4D44-97E8-7E1A28A21885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MIXED'!$K$33:$S$33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0.29925782318356253</c:v>
                </c:pt>
                <c:pt idx="2">
                  <c:v>0.29088034786831068</c:v>
                </c:pt>
                <c:pt idx="3">
                  <c:v>0.28206315456768694</c:v>
                </c:pt>
                <c:pt idx="4">
                  <c:v>0.27408828569660659</c:v>
                </c:pt>
                <c:pt idx="5">
                  <c:v>0.26737126931366761</c:v>
                </c:pt>
                <c:pt idx="6">
                  <c:v>0.26193646589158692</c:v>
                </c:pt>
                <c:pt idx="7">
                  <c:v>0.25764983327352636</c:v>
                </c:pt>
                <c:pt idx="8">
                  <c:v>0.25432836418542371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4C5-4D44-97E8-7E1A28A21885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MIXED'!$K$34:$S$34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0.48430209222163922</c:v>
                </c:pt>
                <c:pt idx="2">
                  <c:v>0.51196656923967698</c:v>
                </c:pt>
                <c:pt idx="3">
                  <c:v>0.53314441348229558</c:v>
                </c:pt>
                <c:pt idx="4">
                  <c:v>0.54913675339848966</c:v>
                </c:pt>
                <c:pt idx="5">
                  <c:v>0.56108784223605579</c:v>
                </c:pt>
                <c:pt idx="6">
                  <c:v>0.56994428527785868</c:v>
                </c:pt>
                <c:pt idx="7">
                  <c:v>0.57646074471499342</c:v>
                </c:pt>
                <c:pt idx="8">
                  <c:v>0.58122490494205858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4C5-4D44-97E8-7E1A28A21885}"/>
            </c:ext>
          </c:extLst>
        </c:ser>
        <c:ser>
          <c:idx val="1"/>
          <c:order val="3"/>
          <c:spPr>
            <a:ln w="31750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MIXED'!$K$19:$S$19</c:f>
              <c:numCache>
                <c:formatCode>0.00</c:formatCode>
                <c:ptCount val="9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4C5-4D44-97E8-7E1A28A21885}"/>
            </c:ext>
          </c:extLst>
        </c:ser>
        <c:ser>
          <c:idx val="3"/>
          <c:order val="4"/>
          <c:spPr>
            <a:ln w="3175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MIXED'!$K$20:$S$20</c:f>
              <c:numCache>
                <c:formatCode>0.00</c:formatCode>
                <c:ptCount val="9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4C5-4D44-97E8-7E1A28A21885}"/>
            </c:ext>
          </c:extLst>
        </c:ser>
        <c:ser>
          <c:idx val="4"/>
          <c:order val="5"/>
          <c:spPr>
            <a:ln w="3175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MIXED'!$K$21:$S$21</c:f>
              <c:numCache>
                <c:formatCode>0.00</c:formatCode>
                <c:ptCount val="9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4C5-4D44-97E8-7E1A28A21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57408"/>
        <c:axId val="53457984"/>
      </c:scatterChart>
      <c:valAx>
        <c:axId val="5345740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457984"/>
        <c:crosses val="autoZero"/>
        <c:crossBetween val="midCat"/>
        <c:majorUnit val="1"/>
      </c:valAx>
      <c:valAx>
        <c:axId val="53457984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457408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MIXED'!$T$32:$AB$32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0.23028210787150033</c:v>
                </c:pt>
                <c:pt idx="2">
                  <c:v>0.20638650882899823</c:v>
                </c:pt>
                <c:pt idx="3">
                  <c:v>0.19104574222438186</c:v>
                </c:pt>
                <c:pt idx="4">
                  <c:v>0.18106128636539692</c:v>
                </c:pt>
                <c:pt idx="5">
                  <c:v>0.17450281232229664</c:v>
                </c:pt>
                <c:pt idx="6">
                  <c:v>0.17017521709096345</c:v>
                </c:pt>
                <c:pt idx="7">
                  <c:v>0.16731876242815791</c:v>
                </c:pt>
                <c:pt idx="8">
                  <c:v>0.16543968282951604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33-479E-AEAD-78C9D399314F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MIXED'!$T$33:$AB$33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0.28455633894281041</c:v>
                </c:pt>
                <c:pt idx="2">
                  <c:v>0.28246049420692954</c:v>
                </c:pt>
                <c:pt idx="3">
                  <c:v>0.2774024261073198</c:v>
                </c:pt>
                <c:pt idx="4">
                  <c:v>0.27163893038847159</c:v>
                </c:pt>
                <c:pt idx="5">
                  <c:v>0.26619984197938884</c:v>
                </c:pt>
                <c:pt idx="6">
                  <c:v>0.26148481162253406</c:v>
                </c:pt>
                <c:pt idx="7">
                  <c:v>0.25758687275017234</c:v>
                </c:pt>
                <c:pt idx="8">
                  <c:v>0.25446009419419424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133-479E-AEAD-78C9D399314F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MIXED'!$T$34:$AB$34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0.48516155318568921</c:v>
                </c:pt>
                <c:pt idx="2">
                  <c:v>0.51115299696407213</c:v>
                </c:pt>
                <c:pt idx="3">
                  <c:v>0.53155183166829822</c:v>
                </c:pt>
                <c:pt idx="4">
                  <c:v>0.54729978324613127</c:v>
                </c:pt>
                <c:pt idx="5">
                  <c:v>0.55929734569831435</c:v>
                </c:pt>
                <c:pt idx="6">
                  <c:v>0.56833997128650238</c:v>
                </c:pt>
                <c:pt idx="7">
                  <c:v>0.57509436482166965</c:v>
                </c:pt>
                <c:pt idx="8">
                  <c:v>0.5801002229762896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133-479E-AEAD-78C9D399314F}"/>
            </c:ext>
          </c:extLst>
        </c:ser>
        <c:ser>
          <c:idx val="1"/>
          <c:order val="3"/>
          <c:spPr>
            <a:ln w="31750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MIXED'!$T$19:$AB$19</c:f>
              <c:numCache>
                <c:formatCode>0.00</c:formatCode>
                <c:ptCount val="9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133-479E-AEAD-78C9D399314F}"/>
            </c:ext>
          </c:extLst>
        </c:ser>
        <c:ser>
          <c:idx val="3"/>
          <c:order val="4"/>
          <c:spPr>
            <a:ln w="3175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MIXED'!$T$20:$AB$20</c:f>
              <c:numCache>
                <c:formatCode>0.00</c:formatCode>
                <c:ptCount val="9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133-479E-AEAD-78C9D399314F}"/>
            </c:ext>
          </c:extLst>
        </c:ser>
        <c:ser>
          <c:idx val="4"/>
          <c:order val="5"/>
          <c:spPr>
            <a:ln w="3175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MIXED'!$T$21:$AB$21</c:f>
              <c:numCache>
                <c:formatCode>0.00</c:formatCode>
                <c:ptCount val="9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133-479E-AEAD-78C9D3993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59712"/>
        <c:axId val="53460288"/>
      </c:scatterChart>
      <c:valAx>
        <c:axId val="5345971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3460288"/>
        <c:crosses val="autoZero"/>
        <c:crossBetween val="midCat"/>
        <c:majorUnit val="1"/>
      </c:valAx>
      <c:valAx>
        <c:axId val="53460288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3459712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1983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MIXED'!$AC$32:$AK$32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0.27464612978695652</c:v>
                </c:pt>
                <c:pt idx="2">
                  <c:v>0.23483837580923189</c:v>
                </c:pt>
                <c:pt idx="3">
                  <c:v>0.2095427486982544</c:v>
                </c:pt>
                <c:pt idx="4">
                  <c:v>0.19324908519885892</c:v>
                </c:pt>
                <c:pt idx="5">
                  <c:v>0.18261307236478236</c:v>
                </c:pt>
                <c:pt idx="6">
                  <c:v>0.17560322087610675</c:v>
                </c:pt>
                <c:pt idx="7">
                  <c:v>0.17095882423291897</c:v>
                </c:pt>
                <c:pt idx="8">
                  <c:v>0.16787775016539219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7C9-4B25-8C7C-BC9C6D162E8E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MIXED'!$AC$33:$AK$33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0.26620669739805775</c:v>
                </c:pt>
                <c:pt idx="2">
                  <c:v>0.27601492827908797</c:v>
                </c:pt>
                <c:pt idx="3">
                  <c:v>0.27698695803071283</c:v>
                </c:pt>
                <c:pt idx="4">
                  <c:v>0.27394549397384638</c:v>
                </c:pt>
                <c:pt idx="5">
                  <c:v>0.2694826207808792</c:v>
                </c:pt>
                <c:pt idx="6">
                  <c:v>0.26487377809703128</c:v>
                </c:pt>
                <c:pt idx="7">
                  <c:v>0.26068456521207028</c:v>
                </c:pt>
                <c:pt idx="8">
                  <c:v>0.25711677180559961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7C9-4B25-8C7C-BC9C6D162E8E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MIXED'!$AC$34:$AK$34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0.45914717281498574</c:v>
                </c:pt>
                <c:pt idx="2">
                  <c:v>0.48914669591168009</c:v>
                </c:pt>
                <c:pt idx="3">
                  <c:v>0.51347029327103277</c:v>
                </c:pt>
                <c:pt idx="4">
                  <c:v>0.53280542082729476</c:v>
                </c:pt>
                <c:pt idx="5">
                  <c:v>0.54790430685433855</c:v>
                </c:pt>
                <c:pt idx="6">
                  <c:v>0.55952300102686214</c:v>
                </c:pt>
                <c:pt idx="7">
                  <c:v>0.56835661055501085</c:v>
                </c:pt>
                <c:pt idx="8">
                  <c:v>0.57500547802900837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7C9-4B25-8C7C-BC9C6D162E8E}"/>
            </c:ext>
          </c:extLst>
        </c:ser>
        <c:ser>
          <c:idx val="1"/>
          <c:order val="3"/>
          <c:spPr>
            <a:ln w="31750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MIXED'!$AC$19:$AK$19</c:f>
              <c:numCache>
                <c:formatCode>0.00</c:formatCode>
                <c:ptCount val="9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7C9-4B25-8C7C-BC9C6D162E8E}"/>
            </c:ext>
          </c:extLst>
        </c:ser>
        <c:ser>
          <c:idx val="3"/>
          <c:order val="4"/>
          <c:spPr>
            <a:ln w="3175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MIXED'!$AC$20:$AK$20</c:f>
              <c:numCache>
                <c:formatCode>0.00</c:formatCode>
                <c:ptCount val="9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7C9-4B25-8C7C-BC9C6D162E8E}"/>
            </c:ext>
          </c:extLst>
        </c:ser>
        <c:ser>
          <c:idx val="4"/>
          <c:order val="5"/>
          <c:spPr>
            <a:ln w="3175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MIXED'!$AC$21:$AK$21</c:f>
              <c:numCache>
                <c:formatCode>0.00</c:formatCode>
                <c:ptCount val="9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7C9-4B25-8C7C-BC9C6D162E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07040"/>
        <c:axId val="55207616"/>
      </c:scatterChart>
      <c:valAx>
        <c:axId val="5520704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5207616"/>
        <c:crosses val="autoZero"/>
        <c:crossBetween val="midCat"/>
        <c:majorUnit val="1"/>
      </c:valAx>
      <c:valAx>
        <c:axId val="55207616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5207040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Born</a:t>
            </a:r>
            <a:r>
              <a:rPr lang="en-US" baseline="0" dirty="0"/>
              <a:t> in </a:t>
            </a:r>
            <a:r>
              <a:rPr lang="en-US" dirty="0"/>
              <a:t>1984</a:t>
            </a:r>
          </a:p>
        </c:rich>
      </c:tx>
      <c:overlay val="1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MIXED'!$AL$32:$AT$32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0.3136922849473246</c:v>
                </c:pt>
                <c:pt idx="2">
                  <c:v>0.25853256341513842</c:v>
                </c:pt>
                <c:pt idx="3">
                  <c:v>0.22409855507770149</c:v>
                </c:pt>
                <c:pt idx="4">
                  <c:v>0.20233221417135289</c:v>
                </c:pt>
                <c:pt idx="5">
                  <c:v>0.18834751207326564</c:v>
                </c:pt>
                <c:pt idx="6">
                  <c:v>0.17924405693655787</c:v>
                </c:pt>
                <c:pt idx="7">
                  <c:v>0.17326926490765759</c:v>
                </c:pt>
                <c:pt idx="8">
                  <c:v>0.16933442677247207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C8C-45DA-8625-0B2C8567E54E}"/>
            </c:ext>
          </c:extLst>
        </c:ser>
        <c:ser>
          <c:idx val="2"/>
          <c:order val="1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MIXED'!$AL$33:$AT$33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0.27177759139312979</c:v>
                </c:pt>
                <c:pt idx="2">
                  <c:v>0.28666279461242666</c:v>
                </c:pt>
                <c:pt idx="3">
                  <c:v>0.28845054382979662</c:v>
                </c:pt>
                <c:pt idx="4">
                  <c:v>0.28431639982122481</c:v>
                </c:pt>
                <c:pt idx="5">
                  <c:v>0.27814178373807991</c:v>
                </c:pt>
                <c:pt idx="6">
                  <c:v>0.27179418735389865</c:v>
                </c:pt>
                <c:pt idx="7">
                  <c:v>0.26607023670877977</c:v>
                </c:pt>
                <c:pt idx="8">
                  <c:v>0.26123469096709057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C8C-45DA-8625-0B2C8567E54E}"/>
            </c:ext>
          </c:extLst>
        </c:ser>
        <c:ser>
          <c:idx val="5"/>
          <c:order val="2"/>
          <c:spPr>
            <a:ln>
              <a:solidFill>
                <a:schemeClr val="tx1">
                  <a:alpha val="50000"/>
                </a:schemeClr>
              </a:solidFill>
              <a:prstDash val="sysDot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MIXED'!$AL$34:$AT$34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0.41453012365954556</c:v>
                </c:pt>
                <c:pt idx="2">
                  <c:v>0.45480464197243481</c:v>
                </c:pt>
                <c:pt idx="3">
                  <c:v>0.48745090109250178</c:v>
                </c:pt>
                <c:pt idx="4">
                  <c:v>0.51335138600742214</c:v>
                </c:pt>
                <c:pt idx="5">
                  <c:v>0.53351070418865432</c:v>
                </c:pt>
                <c:pt idx="6">
                  <c:v>0.54896175570954331</c:v>
                </c:pt>
                <c:pt idx="7">
                  <c:v>0.56066049838356247</c:v>
                </c:pt>
                <c:pt idx="8">
                  <c:v>0.56943088226043714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C8C-45DA-8625-0B2C8567E54E}"/>
            </c:ext>
          </c:extLst>
        </c:ser>
        <c:ser>
          <c:idx val="1"/>
          <c:order val="3"/>
          <c:spPr>
            <a:ln w="31750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MIXED'!$AL$19:$AT$19</c:f>
              <c:numCache>
                <c:formatCode>0.00</c:formatCode>
                <c:ptCount val="9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9C8C-45DA-8625-0B2C8567E54E}"/>
            </c:ext>
          </c:extLst>
        </c:ser>
        <c:ser>
          <c:idx val="3"/>
          <c:order val="4"/>
          <c:spPr>
            <a:ln w="31750">
              <a:solidFill>
                <a:srgbClr val="FFC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MIXED'!$AL$20:$AT$20</c:f>
              <c:numCache>
                <c:formatCode>0.00</c:formatCode>
                <c:ptCount val="9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9C8C-45DA-8625-0B2C8567E54E}"/>
            </c:ext>
          </c:extLst>
        </c:ser>
        <c:ser>
          <c:idx val="4"/>
          <c:order val="5"/>
          <c:spPr>
            <a:ln w="31750"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'R-Model assessment - MIXED'!$B$39:$J$39</c:f>
              <c:numCache>
                <c:formatCode>General</c:formatCode>
                <c:ptCount val="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</c:numCache>
            </c:numRef>
          </c:xVal>
          <c:yVal>
            <c:numRef>
              <c:f>'R-Model assessment - MIXED'!$AL$21:$AT$21</c:f>
              <c:numCache>
                <c:formatCode>0.00</c:formatCode>
                <c:ptCount val="9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9C8C-45DA-8625-0B2C8567E5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09344"/>
        <c:axId val="55209920"/>
      </c:scatterChart>
      <c:valAx>
        <c:axId val="5520934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5209920"/>
        <c:crosses val="autoZero"/>
        <c:crossBetween val="midCat"/>
        <c:majorUnit val="1"/>
      </c:valAx>
      <c:valAx>
        <c:axId val="55209920"/>
        <c:scaling>
          <c:orientation val="minMax"/>
          <c:max val="0.70000000000000007"/>
          <c:min val="0"/>
        </c:scaling>
        <c:delete val="0"/>
        <c:axPos val="l"/>
        <c:majorGridlines/>
        <c:numFmt formatCode="0.00" sourceLinked="1"/>
        <c:majorTickMark val="out"/>
        <c:minorTickMark val="none"/>
        <c:tickLblPos val="none"/>
        <c:crossAx val="55209344"/>
        <c:crosses val="autoZero"/>
        <c:crossBetween val="midCat"/>
        <c:majorUnit val="0.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12721832861999E-3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Distributions!$U$55</c:f>
              <c:strCache>
                <c:ptCount val="1"/>
                <c:pt idx="0">
                  <c:v>Cai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Distributions!$U$56:$U$60</c:f>
              <c:numCache>
                <c:formatCode>General</c:formatCode>
                <c:ptCount val="5"/>
                <c:pt idx="0">
                  <c:v>0.66279999999999994</c:v>
                </c:pt>
                <c:pt idx="1">
                  <c:v>0.69059999999999999</c:v>
                </c:pt>
                <c:pt idx="2">
                  <c:v>0.69650000000000001</c:v>
                </c:pt>
                <c:pt idx="3">
                  <c:v>0.64380000000000004</c:v>
                </c:pt>
                <c:pt idx="4">
                  <c:v>0.64839999999999998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A6A-4D76-8311-E3B1296BDDCC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A6A-4D76-8311-E3B1296BDDCC}"/>
            </c:ext>
          </c:extLst>
        </c:ser>
        <c:ser>
          <c:idx val="2"/>
          <c:order val="2"/>
          <c:tx>
            <c:strRef>
              <c:f>Distributions!$AA$55</c:f>
              <c:strCache>
                <c:ptCount val="1"/>
                <c:pt idx="0">
                  <c:v>Tai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Distributions!$AA$56:$AA$60</c:f>
              <c:numCache>
                <c:formatCode>General</c:formatCode>
                <c:ptCount val="5"/>
                <c:pt idx="0">
                  <c:v>0.30869999999999997</c:v>
                </c:pt>
                <c:pt idx="1">
                  <c:v>0.31340000000000001</c:v>
                </c:pt>
                <c:pt idx="2">
                  <c:v>0.27760000000000001</c:v>
                </c:pt>
                <c:pt idx="3">
                  <c:v>0.29549999999999998</c:v>
                </c:pt>
                <c:pt idx="4">
                  <c:v>0.3014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A6A-4D76-8311-E3B1296BDD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13376"/>
        <c:axId val="55353344"/>
      </c:scatterChart>
      <c:valAx>
        <c:axId val="55213376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55353344"/>
        <c:crossesAt val="0"/>
        <c:crossBetween val="midCat"/>
        <c:majorUnit val="1"/>
      </c:valAx>
      <c:valAx>
        <c:axId val="5535334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521337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22086970777491"/>
          <c:y val="2.4602889223412014E-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Distributions!$V$55</c:f>
              <c:strCache>
                <c:ptCount val="1"/>
                <c:pt idx="0">
                  <c:v>Cag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Distributions!$V$56:$V$60</c:f>
              <c:numCache>
                <c:formatCode>General</c:formatCode>
                <c:ptCount val="5"/>
                <c:pt idx="0">
                  <c:v>0.4143</c:v>
                </c:pt>
                <c:pt idx="1">
                  <c:v>0.57420000000000004</c:v>
                </c:pt>
                <c:pt idx="2">
                  <c:v>0.55820000000000003</c:v>
                </c:pt>
                <c:pt idx="3">
                  <c:v>0.69589999999999996</c:v>
                </c:pt>
                <c:pt idx="4">
                  <c:v>0.70430000000000004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62-4D2A-9D9C-3551A75C5F69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362-4D2A-9D9C-3551A75C5F69}"/>
            </c:ext>
          </c:extLst>
        </c:ser>
        <c:ser>
          <c:idx val="2"/>
          <c:order val="2"/>
          <c:tx>
            <c:strRef>
              <c:f>Distributions!$AB$55</c:f>
              <c:strCache>
                <c:ptCount val="1"/>
                <c:pt idx="0">
                  <c:v>Tag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Distributions!$AB$56:$AB$60</c:f>
              <c:numCache>
                <c:formatCode>General</c:formatCode>
                <c:ptCount val="5"/>
                <c:pt idx="0">
                  <c:v>0.40250000000000002</c:v>
                </c:pt>
                <c:pt idx="1">
                  <c:v>0.43280000000000002</c:v>
                </c:pt>
                <c:pt idx="2">
                  <c:v>0.41410000000000002</c:v>
                </c:pt>
                <c:pt idx="3">
                  <c:v>0.372</c:v>
                </c:pt>
                <c:pt idx="4">
                  <c:v>0.34549999999999997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362-4D2A-9D9C-3551A75C5F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55072"/>
        <c:axId val="55355648"/>
      </c:scatterChart>
      <c:valAx>
        <c:axId val="55355072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55355648"/>
        <c:crossesAt val="0"/>
        <c:crossBetween val="midCat"/>
        <c:majorUnit val="1"/>
      </c:valAx>
      <c:valAx>
        <c:axId val="5535564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535507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789608863751246"/>
          <c:y val="0.11232379129820028"/>
          <c:w val="0.79024259478370851"/>
          <c:h val="0.85671099478142121"/>
        </c:manualLayout>
      </c:layout>
      <c:scatterChart>
        <c:scatterStyle val="smoothMarker"/>
        <c:varyColors val="0"/>
        <c:ser>
          <c:idx val="3"/>
          <c:order val="2"/>
          <c:tx>
            <c:strRef>
              <c:f>Distributions!$W$55</c:f>
              <c:strCache>
                <c:ptCount val="1"/>
                <c:pt idx="0">
                  <c:v>Cig</c:v>
                </c:pt>
              </c:strCache>
            </c:strRef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Distributions!$W$56:$W$60</c:f>
              <c:numCache>
                <c:formatCode>General</c:formatCode>
                <c:ptCount val="5"/>
                <c:pt idx="0">
                  <c:v>0.4723</c:v>
                </c:pt>
                <c:pt idx="1">
                  <c:v>0.51119999999999999</c:v>
                </c:pt>
                <c:pt idx="2">
                  <c:v>0.44309999999999999</c:v>
                </c:pt>
                <c:pt idx="3">
                  <c:v>0.55300000000000005</c:v>
                </c:pt>
                <c:pt idx="4">
                  <c:v>0.59099999999999997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5D-482B-A783-43ACD7995396}"/>
            </c:ext>
          </c:extLst>
        </c:ser>
        <c:ser>
          <c:idx val="0"/>
          <c:order val="0"/>
          <c:tx>
            <c:strRef>
              <c:f>Distributions!$AC$55</c:f>
              <c:strCache>
                <c:ptCount val="1"/>
                <c:pt idx="0">
                  <c:v>Tig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Distributions!$AC$56:$AC$60</c:f>
              <c:numCache>
                <c:formatCode>General</c:formatCode>
                <c:ptCount val="5"/>
                <c:pt idx="0">
                  <c:v>0.40689999999999998</c:v>
                </c:pt>
                <c:pt idx="1">
                  <c:v>0.39589999999999997</c:v>
                </c:pt>
                <c:pt idx="2">
                  <c:v>0.41039999999999999</c:v>
                </c:pt>
                <c:pt idx="3">
                  <c:v>0.379</c:v>
                </c:pt>
                <c:pt idx="4">
                  <c:v>0.33410000000000001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F5D-482B-A783-43ACD7995396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F5D-482B-A783-43ACD7995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57376"/>
        <c:axId val="55357952"/>
      </c:scatterChart>
      <c:valAx>
        <c:axId val="55357376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55357952"/>
        <c:crossesAt val="0"/>
        <c:crossBetween val="midCat"/>
        <c:majorUnit val="1"/>
      </c:valAx>
      <c:valAx>
        <c:axId val="55357952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535737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83825269499956"/>
          <c:y val="6.9652635181382608E-2"/>
          <c:w val="0.7821461736039032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(BW)'!$U$156:$AG$156</c:f>
              <c:numCache>
                <c:formatCode>General</c:formatCode>
                <c:ptCount val="13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F1B-40C7-AC24-A9543496D141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(BW)'!$U$157:$AG$157</c:f>
              <c:numCache>
                <c:formatCode>General</c:formatCode>
                <c:ptCount val="13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F1B-40C7-AC24-A9543496D141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(BW)'!$U$158:$AG$158</c:f>
              <c:numCache>
                <c:formatCode>General</c:formatCode>
                <c:ptCount val="13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F1B-40C7-AC24-A9543496D141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(BW)'!$U$159:$AG$159</c:f>
              <c:numCache>
                <c:formatCode>General</c:formatCode>
                <c:ptCount val="13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F1B-40C7-AC24-A9543496D141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(BW)'!$U$160:$AG$160</c:f>
              <c:numCache>
                <c:formatCode>General</c:formatCode>
                <c:ptCount val="13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F1B-40C7-AC24-A9543496D141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33CC33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(BW)'!$U$161:$AG$161</c:f>
              <c:numCache>
                <c:formatCode>General</c:formatCode>
                <c:ptCount val="13"/>
                <c:pt idx="0">
                  <c:v>0.28818455111449082</c:v>
                </c:pt>
                <c:pt idx="1">
                  <c:v>0.24489772604056226</c:v>
                </c:pt>
                <c:pt idx="2">
                  <c:v>0.20597047666286189</c:v>
                </c:pt>
                <c:pt idx="3">
                  <c:v>0.20029332302463118</c:v>
                </c:pt>
                <c:pt idx="4">
                  <c:v>0.18192348120502408</c:v>
                </c:pt>
                <c:pt idx="5">
                  <c:v>0.18944965754977069</c:v>
                </c:pt>
                <c:pt idx="6">
                  <c:v>0.1727074974039858</c:v>
                </c:pt>
                <c:pt idx="7">
                  <c:v>0.17309271904251483</c:v>
                </c:pt>
                <c:pt idx="8">
                  <c:v>0.180992904582647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F1B-40C7-AC24-A9543496D1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59680"/>
        <c:axId val="55360256"/>
      </c:scatterChart>
      <c:valAx>
        <c:axId val="5535968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55360256"/>
        <c:crossesAt val="0"/>
        <c:crossBetween val="midCat"/>
        <c:majorUnit val="2"/>
      </c:valAx>
      <c:valAx>
        <c:axId val="55360256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535968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5716491113023756E-2"/>
          <c:y val="0.1174838443614231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Distributions!$S$55</c:f>
              <c:strCache>
                <c:ptCount val="1"/>
                <c:pt idx="0">
                  <c:v>Cga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Distributions!$S$56:$S$60</c:f>
              <c:numCache>
                <c:formatCode>General</c:formatCode>
                <c:ptCount val="5"/>
                <c:pt idx="0">
                  <c:v>0.38850000000000001</c:v>
                </c:pt>
                <c:pt idx="1">
                  <c:v>0.44340000000000002</c:v>
                </c:pt>
                <c:pt idx="2">
                  <c:v>0.4874</c:v>
                </c:pt>
                <c:pt idx="3">
                  <c:v>0.58750000000000002</c:v>
                </c:pt>
                <c:pt idx="4">
                  <c:v>0.58779999999999999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1A4-4555-8D67-421E6558CB27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1A4-4555-8D67-421E6558CB27}"/>
            </c:ext>
          </c:extLst>
        </c:ser>
        <c:ser>
          <c:idx val="2"/>
          <c:order val="2"/>
          <c:tx>
            <c:strRef>
              <c:f>Distributions!$Y$55</c:f>
              <c:strCache>
                <c:ptCount val="1"/>
                <c:pt idx="0">
                  <c:v>Tga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Distributions!$Y$56:$Y$60</c:f>
              <c:numCache>
                <c:formatCode>General</c:formatCode>
                <c:ptCount val="5"/>
                <c:pt idx="0">
                  <c:v>0.71899999999999997</c:v>
                </c:pt>
                <c:pt idx="1">
                  <c:v>0.56510000000000005</c:v>
                </c:pt>
                <c:pt idx="2">
                  <c:v>0.54759999999999998</c:v>
                </c:pt>
                <c:pt idx="3">
                  <c:v>0.42159999999999997</c:v>
                </c:pt>
                <c:pt idx="4">
                  <c:v>0.44319999999999998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1A4-4555-8D67-421E6558C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054720"/>
        <c:axId val="162055296"/>
      </c:scatterChart>
      <c:valAx>
        <c:axId val="162054720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62055296"/>
        <c:crossesAt val="0"/>
        <c:crossBetween val="midCat"/>
        <c:majorUnit val="1"/>
      </c:valAx>
      <c:valAx>
        <c:axId val="162055296"/>
        <c:scaling>
          <c:orientation val="minMax"/>
          <c:max val="1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205472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5716491113023756E-2"/>
          <c:y val="0.1174838443614231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Distributions!$S$55</c:f>
              <c:strCache>
                <c:ptCount val="1"/>
                <c:pt idx="0">
                  <c:v>Cga</c:v>
                </c:pt>
              </c:strCache>
            </c:strRef>
          </c:tx>
          <c:spPr>
            <a:ln w="9525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Distributions!$S$56:$S$60</c:f>
              <c:numCache>
                <c:formatCode>General</c:formatCode>
                <c:ptCount val="5"/>
                <c:pt idx="0">
                  <c:v>0.38850000000000001</c:v>
                </c:pt>
                <c:pt idx="1">
                  <c:v>0.44340000000000002</c:v>
                </c:pt>
                <c:pt idx="2">
                  <c:v>0.4874</c:v>
                </c:pt>
                <c:pt idx="3">
                  <c:v>0.58750000000000002</c:v>
                </c:pt>
                <c:pt idx="4">
                  <c:v>0.58779999999999999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E87-4226-BA00-A0A76F098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27840"/>
        <c:axId val="131809280"/>
      </c:scatterChart>
      <c:valAx>
        <c:axId val="50027840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1809280"/>
        <c:crossesAt val="0"/>
        <c:crossBetween val="midCat"/>
        <c:majorUnit val="1"/>
      </c:valAx>
      <c:valAx>
        <c:axId val="131809280"/>
        <c:scaling>
          <c:orientation val="minMax"/>
          <c:max val="1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002784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223356385957156"/>
          <c:y val="0.12780397002162214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Distributions!$R$55</c:f>
              <c:strCache>
                <c:ptCount val="1"/>
                <c:pt idx="0">
                  <c:v>Cgi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Distributions!$R$56:$R$60</c:f>
              <c:numCache>
                <c:formatCode>General</c:formatCode>
                <c:ptCount val="5"/>
                <c:pt idx="0">
                  <c:v>0.33210000000000001</c:v>
                </c:pt>
                <c:pt idx="1">
                  <c:v>0.47599999999999998</c:v>
                </c:pt>
                <c:pt idx="2">
                  <c:v>0.38569999999999999</c:v>
                </c:pt>
                <c:pt idx="3">
                  <c:v>0.42020000000000002</c:v>
                </c:pt>
                <c:pt idx="4">
                  <c:v>0.51080000000000003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2D0-4602-8800-B3C151D4A937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2D0-4602-8800-B3C151D4A937}"/>
            </c:ext>
          </c:extLst>
        </c:ser>
        <c:ser>
          <c:idx val="2"/>
          <c:order val="2"/>
          <c:tx>
            <c:strRef>
              <c:f>Distributions!$X$55</c:f>
              <c:strCache>
                <c:ptCount val="1"/>
                <c:pt idx="0">
                  <c:v>Tgi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Distributions!$X$56:$X$60</c:f>
              <c:numCache>
                <c:formatCode>General</c:formatCode>
                <c:ptCount val="5"/>
                <c:pt idx="0">
                  <c:v>0.72089999999999999</c:v>
                </c:pt>
                <c:pt idx="1">
                  <c:v>0.6089</c:v>
                </c:pt>
                <c:pt idx="2">
                  <c:v>0.68310000000000004</c:v>
                </c:pt>
                <c:pt idx="3">
                  <c:v>0.63929999999999998</c:v>
                </c:pt>
                <c:pt idx="4">
                  <c:v>0.59240000000000004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2D0-4602-8800-B3C151D4A9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057024"/>
        <c:axId val="162057600"/>
      </c:scatterChart>
      <c:valAx>
        <c:axId val="162057024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62057600"/>
        <c:crossesAt val="-0.1"/>
        <c:crossBetween val="midCat"/>
        <c:majorUnit val="1"/>
      </c:valAx>
      <c:valAx>
        <c:axId val="162057600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2057024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855639922917537"/>
          <c:y val="9.9286758758011309E-2"/>
          <c:w val="0.7575522918607609"/>
          <c:h val="0.82157185302719182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(BW)'!$U$206:$AG$206</c:f>
              <c:numCache>
                <c:formatCode>General</c:formatCode>
                <c:ptCount val="13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0EF-4FA2-8333-C91EBF9DD767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(BW)'!$U$207:$AG$207</c:f>
              <c:numCache>
                <c:formatCode>General</c:formatCode>
                <c:ptCount val="13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0EF-4FA2-8333-C91EBF9DD767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(BW)'!$U$208:$AG$208</c:f>
              <c:numCache>
                <c:formatCode>General</c:formatCode>
                <c:ptCount val="13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00EF-4FA2-8333-C91EBF9DD767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(BW)'!$U$209:$AG$209</c:f>
              <c:numCache>
                <c:formatCode>General</c:formatCode>
                <c:ptCount val="13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00EF-4FA2-8333-C91EBF9DD767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(BW)'!$U$210:$AG$210</c:f>
              <c:numCache>
                <c:formatCode>General</c:formatCode>
                <c:ptCount val="13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00EF-4FA2-8333-C91EBF9DD767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270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CC00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(BW)'!$U$211:$AG$211</c:f>
              <c:numCache>
                <c:formatCode>General</c:formatCode>
                <c:ptCount val="13"/>
                <c:pt idx="0">
                  <c:v>0.26777300911530727</c:v>
                </c:pt>
                <c:pt idx="1">
                  <c:v>0.29039219055747989</c:v>
                </c:pt>
                <c:pt idx="2">
                  <c:v>0.28740356163240238</c:v>
                </c:pt>
                <c:pt idx="3">
                  <c:v>0.27702710165629213</c:v>
                </c:pt>
                <c:pt idx="4">
                  <c:v>0.26242567400971817</c:v>
                </c:pt>
                <c:pt idx="5">
                  <c:v>0.26198663288000756</c:v>
                </c:pt>
                <c:pt idx="6">
                  <c:v>0.2451082090751116</c:v>
                </c:pt>
                <c:pt idx="7">
                  <c:v>0.25029023797115973</c:v>
                </c:pt>
                <c:pt idx="8">
                  <c:v>0.23932091179896214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00EF-4FA2-8333-C91EBF9DD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059328"/>
        <c:axId val="162059904"/>
      </c:scatterChart>
      <c:valAx>
        <c:axId val="162059328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162059904"/>
        <c:crossesAt val="0"/>
        <c:crossBetween val="midCat"/>
        <c:majorUnit val="2"/>
      </c:valAx>
      <c:valAx>
        <c:axId val="16205990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2059328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4391710042761316E-2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Distributions!$T$55</c:f>
              <c:strCache>
                <c:ptCount val="1"/>
                <c:pt idx="0">
                  <c:v>Cia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Distributions!$T$56:$T$60</c:f>
              <c:numCache>
                <c:formatCode>General</c:formatCode>
                <c:ptCount val="5"/>
                <c:pt idx="0">
                  <c:v>0.53300000000000003</c:v>
                </c:pt>
                <c:pt idx="1">
                  <c:v>0.58009999999999995</c:v>
                </c:pt>
                <c:pt idx="2">
                  <c:v>0.58330000000000004</c:v>
                </c:pt>
                <c:pt idx="3">
                  <c:v>0.52849999999999997</c:v>
                </c:pt>
                <c:pt idx="4">
                  <c:v>0.5554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0E4-4861-A06E-E488F4061410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0E4-4861-A06E-E488F4061410}"/>
            </c:ext>
          </c:extLst>
        </c:ser>
        <c:ser>
          <c:idx val="2"/>
          <c:order val="2"/>
          <c:tx>
            <c:strRef>
              <c:f>Distributions!$Z$55</c:f>
              <c:strCache>
                <c:ptCount val="1"/>
                <c:pt idx="0">
                  <c:v>Tia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Distributions!$Z$56:$Z$60</c:f>
              <c:numCache>
                <c:formatCode>General</c:formatCode>
                <c:ptCount val="5"/>
                <c:pt idx="0">
                  <c:v>0.54139999999999999</c:v>
                </c:pt>
                <c:pt idx="1">
                  <c:v>0.50609999999999999</c:v>
                </c:pt>
                <c:pt idx="2">
                  <c:v>0.53390000000000004</c:v>
                </c:pt>
                <c:pt idx="3">
                  <c:v>0.56130000000000002</c:v>
                </c:pt>
                <c:pt idx="4">
                  <c:v>0.53910000000000002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0E4-4861-A06E-E488F40614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2061632"/>
        <c:axId val="163741696"/>
      </c:scatterChart>
      <c:valAx>
        <c:axId val="162061632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63741696"/>
        <c:crossesAt val="0"/>
        <c:crossBetween val="midCat"/>
        <c:majorUnit val="1"/>
      </c:valAx>
      <c:valAx>
        <c:axId val="163741696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206163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432662014888801"/>
          <c:y val="0.10422577935411612"/>
          <c:w val="0.7863826637054983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(BW)'!$U$236:$AG$236</c:f>
              <c:numCache>
                <c:formatCode>General</c:formatCode>
                <c:ptCount val="13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FCD-4ED4-82B0-72CEE613F383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(BW)'!$U$237:$AG$237</c:f>
              <c:numCache>
                <c:formatCode>General</c:formatCode>
                <c:ptCount val="13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FCD-4ED4-82B0-72CEE613F383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(BW)'!$U$238:$AG$238</c:f>
              <c:numCache>
                <c:formatCode>General</c:formatCode>
                <c:ptCount val="13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FCD-4ED4-82B0-72CEE613F383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(BW)'!$U$239:$AG$239</c:f>
              <c:numCache>
                <c:formatCode>General</c:formatCode>
                <c:ptCount val="13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FCD-4ED4-82B0-72CEE613F383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(BW)'!$U$240:$AG$240</c:f>
              <c:numCache>
                <c:formatCode>General</c:formatCode>
                <c:ptCount val="13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FCD-4ED4-82B0-72CEE613F383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0000">
                  <a:alpha val="85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(BW)'!$U$241:$AG$241</c:f>
              <c:numCache>
                <c:formatCode>General</c:formatCode>
                <c:ptCount val="13"/>
                <c:pt idx="0">
                  <c:v>0.44404243977020197</c:v>
                </c:pt>
                <c:pt idx="1">
                  <c:v>0.46471008340195796</c:v>
                </c:pt>
                <c:pt idx="2">
                  <c:v>0.50662596170473573</c:v>
                </c:pt>
                <c:pt idx="3">
                  <c:v>0.52267957531907672</c:v>
                </c:pt>
                <c:pt idx="4">
                  <c:v>0.55565084478525772</c:v>
                </c:pt>
                <c:pt idx="5">
                  <c:v>0.54856370957022171</c:v>
                </c:pt>
                <c:pt idx="6">
                  <c:v>0.58218429352090262</c:v>
                </c:pt>
                <c:pt idx="7">
                  <c:v>0.57661704298632555</c:v>
                </c:pt>
                <c:pt idx="8">
                  <c:v>0.57968618361839097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FCD-4ED4-82B0-72CEE613F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743424"/>
        <c:axId val="163744000"/>
      </c:scatterChart>
      <c:valAx>
        <c:axId val="163743424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163744000"/>
        <c:crossesAt val="0"/>
        <c:crossBetween val="midCat"/>
        <c:majorUnit val="2"/>
      </c:valAx>
      <c:valAx>
        <c:axId val="163744000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3743424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0412721832861999E-3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Distributions!$U$55</c:f>
              <c:strCache>
                <c:ptCount val="1"/>
                <c:pt idx="0">
                  <c:v>Cai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Distributions!$U$56:$U$60</c:f>
              <c:numCache>
                <c:formatCode>General</c:formatCode>
                <c:ptCount val="5"/>
                <c:pt idx="0">
                  <c:v>0.66279999999999994</c:v>
                </c:pt>
                <c:pt idx="1">
                  <c:v>0.69059999999999999</c:v>
                </c:pt>
                <c:pt idx="2">
                  <c:v>0.69650000000000001</c:v>
                </c:pt>
                <c:pt idx="3">
                  <c:v>0.64380000000000004</c:v>
                </c:pt>
                <c:pt idx="4">
                  <c:v>0.64839999999999998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5D5-4E5C-AFDD-5CB6B00CD519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5D5-4E5C-AFDD-5CB6B00CD519}"/>
            </c:ext>
          </c:extLst>
        </c:ser>
        <c:ser>
          <c:idx val="2"/>
          <c:order val="2"/>
          <c:tx>
            <c:strRef>
              <c:f>Distributions!$AA$55</c:f>
              <c:strCache>
                <c:ptCount val="1"/>
                <c:pt idx="0">
                  <c:v>Tai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Distributions!$AA$56:$AA$60</c:f>
              <c:numCache>
                <c:formatCode>General</c:formatCode>
                <c:ptCount val="5"/>
                <c:pt idx="0">
                  <c:v>0.30869999999999997</c:v>
                </c:pt>
                <c:pt idx="1">
                  <c:v>0.31340000000000001</c:v>
                </c:pt>
                <c:pt idx="2">
                  <c:v>0.27760000000000001</c:v>
                </c:pt>
                <c:pt idx="3">
                  <c:v>0.29549999999999998</c:v>
                </c:pt>
                <c:pt idx="4">
                  <c:v>0.3014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5D5-4E5C-AFDD-5CB6B00CD5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746880"/>
        <c:axId val="163747456"/>
      </c:scatterChart>
      <c:valAx>
        <c:axId val="163746880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63747456"/>
        <c:crossesAt val="0"/>
        <c:crossBetween val="midCat"/>
        <c:majorUnit val="1"/>
      </c:valAx>
      <c:valAx>
        <c:axId val="163747456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374688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922086970777491"/>
          <c:y val="2.4602889223412014E-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Distributions!$V$55</c:f>
              <c:strCache>
                <c:ptCount val="1"/>
                <c:pt idx="0">
                  <c:v>Cag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Distributions!$V$56:$V$60</c:f>
              <c:numCache>
                <c:formatCode>General</c:formatCode>
                <c:ptCount val="5"/>
                <c:pt idx="0">
                  <c:v>0.4143</c:v>
                </c:pt>
                <c:pt idx="1">
                  <c:v>0.57420000000000004</c:v>
                </c:pt>
                <c:pt idx="2">
                  <c:v>0.55820000000000003</c:v>
                </c:pt>
                <c:pt idx="3">
                  <c:v>0.69589999999999996</c:v>
                </c:pt>
                <c:pt idx="4">
                  <c:v>0.70430000000000004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C7F-4A25-B7AC-AF142CEACCDF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C7F-4A25-B7AC-AF142CEACCDF}"/>
            </c:ext>
          </c:extLst>
        </c:ser>
        <c:ser>
          <c:idx val="2"/>
          <c:order val="2"/>
          <c:tx>
            <c:strRef>
              <c:f>Distributions!$AB$55</c:f>
              <c:strCache>
                <c:ptCount val="1"/>
                <c:pt idx="0">
                  <c:v>Tag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Distributions!$AB$56:$AB$60</c:f>
              <c:numCache>
                <c:formatCode>General</c:formatCode>
                <c:ptCount val="5"/>
                <c:pt idx="0">
                  <c:v>0.40250000000000002</c:v>
                </c:pt>
                <c:pt idx="1">
                  <c:v>0.43280000000000002</c:v>
                </c:pt>
                <c:pt idx="2">
                  <c:v>0.41410000000000002</c:v>
                </c:pt>
                <c:pt idx="3">
                  <c:v>0.372</c:v>
                </c:pt>
                <c:pt idx="4">
                  <c:v>0.34549999999999997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C7F-4A25-B7AC-AF142CEACC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749184"/>
        <c:axId val="139796480"/>
      </c:scatterChart>
      <c:valAx>
        <c:axId val="163749184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9796480"/>
        <c:crossesAt val="0"/>
        <c:crossBetween val="midCat"/>
        <c:majorUnit val="1"/>
      </c:valAx>
      <c:valAx>
        <c:axId val="139796480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63749184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789608863751246"/>
          <c:y val="0.11232379129820028"/>
          <c:w val="0.79024259478370851"/>
          <c:h val="0.85671099478142121"/>
        </c:manualLayout>
      </c:layout>
      <c:scatterChart>
        <c:scatterStyle val="smoothMarker"/>
        <c:varyColors val="0"/>
        <c:ser>
          <c:idx val="3"/>
          <c:order val="2"/>
          <c:tx>
            <c:strRef>
              <c:f>Distributions!$W$55</c:f>
              <c:strCache>
                <c:ptCount val="1"/>
                <c:pt idx="0">
                  <c:v>Cig</c:v>
                </c:pt>
              </c:strCache>
            </c:strRef>
          </c:tx>
          <c:spPr>
            <a:ln w="1270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7"/>
            <c:spPr>
              <a:solidFill>
                <a:srgbClr val="FF0000"/>
              </a:solidFill>
              <a:ln w="12700">
                <a:solidFill>
                  <a:sysClr val="windowText" lastClr="000000"/>
                </a:solidFill>
              </a:ln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Distributions!$W$56:$W$60</c:f>
              <c:numCache>
                <c:formatCode>General</c:formatCode>
                <c:ptCount val="5"/>
                <c:pt idx="0">
                  <c:v>0.4723</c:v>
                </c:pt>
                <c:pt idx="1">
                  <c:v>0.51119999999999999</c:v>
                </c:pt>
                <c:pt idx="2">
                  <c:v>0.44309999999999999</c:v>
                </c:pt>
                <c:pt idx="3">
                  <c:v>0.55300000000000005</c:v>
                </c:pt>
                <c:pt idx="4">
                  <c:v>0.59099999999999997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8BE-46F4-99CD-B9C0FE5F1D32}"/>
            </c:ext>
          </c:extLst>
        </c:ser>
        <c:ser>
          <c:idx val="0"/>
          <c:order val="0"/>
          <c:tx>
            <c:strRef>
              <c:f>Distributions!$AC$55</c:f>
              <c:strCache>
                <c:ptCount val="1"/>
                <c:pt idx="0">
                  <c:v>Tig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Distributions!$AC$56:$AC$60</c:f>
              <c:numCache>
                <c:formatCode>General</c:formatCode>
                <c:ptCount val="5"/>
                <c:pt idx="0">
                  <c:v>0.40689999999999998</c:v>
                </c:pt>
                <c:pt idx="1">
                  <c:v>0.39589999999999997</c:v>
                </c:pt>
                <c:pt idx="2">
                  <c:v>0.41039999999999999</c:v>
                </c:pt>
                <c:pt idx="3">
                  <c:v>0.379</c:v>
                </c:pt>
                <c:pt idx="4">
                  <c:v>0.33410000000000001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8BE-46F4-99CD-B9C0FE5F1D32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8BE-46F4-99CD-B9C0FE5F1D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798208"/>
        <c:axId val="139798784"/>
      </c:scatterChart>
      <c:valAx>
        <c:axId val="139798208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9798784"/>
        <c:crossesAt val="0"/>
        <c:crossBetween val="midCat"/>
        <c:majorUnit val="1"/>
      </c:valAx>
      <c:valAx>
        <c:axId val="13979878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9798208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183825269499956"/>
          <c:y val="6.9652635181382608E-2"/>
          <c:w val="0.7821461736039032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(BW)'!$U$156:$AG$156</c:f>
              <c:numCache>
                <c:formatCode>General</c:formatCode>
                <c:ptCount val="13"/>
                <c:pt idx="0">
                  <c:v>0.18721973094170405</c:v>
                </c:pt>
                <c:pt idx="1">
                  <c:v>0.17488789237668162</c:v>
                </c:pt>
                <c:pt idx="2">
                  <c:v>0.15358744394618834</c:v>
                </c:pt>
                <c:pt idx="3">
                  <c:v>0.16704035874439463</c:v>
                </c:pt>
                <c:pt idx="4">
                  <c:v>0.16143497757847533</c:v>
                </c:pt>
                <c:pt idx="5">
                  <c:v>0.17713004484304934</c:v>
                </c:pt>
                <c:pt idx="6">
                  <c:v>0.15695067264573992</c:v>
                </c:pt>
                <c:pt idx="7">
                  <c:v>0.16367713004484305</c:v>
                </c:pt>
                <c:pt idx="8">
                  <c:v>0.17040358744394618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23F-47C1-BBF2-CBEC151EC858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(BW)'!$U$157:$AG$157</c:f>
              <c:numCache>
                <c:formatCode>General</c:formatCode>
                <c:ptCount val="13"/>
                <c:pt idx="0">
                  <c:v>0.24704724409448819</c:v>
                </c:pt>
                <c:pt idx="1">
                  <c:v>0.21653543307086615</c:v>
                </c:pt>
                <c:pt idx="2">
                  <c:v>0.19980314960629922</c:v>
                </c:pt>
                <c:pt idx="3">
                  <c:v>0.2125984251968504</c:v>
                </c:pt>
                <c:pt idx="4">
                  <c:v>0.20275590551181102</c:v>
                </c:pt>
                <c:pt idx="5">
                  <c:v>0.20964566929133857</c:v>
                </c:pt>
                <c:pt idx="6">
                  <c:v>0.19586614173228348</c:v>
                </c:pt>
                <c:pt idx="7">
                  <c:v>0.18996062992125984</c:v>
                </c:pt>
                <c:pt idx="8">
                  <c:v>0.19291338582677164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23F-47C1-BBF2-CBEC151EC858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(BW)'!$U$158:$AG$158</c:f>
              <c:numCache>
                <c:formatCode>General</c:formatCode>
                <c:ptCount val="13"/>
                <c:pt idx="0">
                  <c:v>0.26808905380333953</c:v>
                </c:pt>
                <c:pt idx="1">
                  <c:v>0.22634508348794063</c:v>
                </c:pt>
                <c:pt idx="2">
                  <c:v>0.20222634508348794</c:v>
                </c:pt>
                <c:pt idx="3">
                  <c:v>0.20686456400742115</c:v>
                </c:pt>
                <c:pt idx="4">
                  <c:v>0.18367346938775511</c:v>
                </c:pt>
                <c:pt idx="5">
                  <c:v>0.20964749536178107</c:v>
                </c:pt>
                <c:pt idx="6">
                  <c:v>0.17254174397031541</c:v>
                </c:pt>
                <c:pt idx="7">
                  <c:v>0.17717996289424862</c:v>
                </c:pt>
                <c:pt idx="8">
                  <c:v>0.20871985157699444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23F-47C1-BBF2-CBEC151EC858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(BW)'!$U$159:$AG$159</c:f>
              <c:numCache>
                <c:formatCode>General</c:formatCode>
                <c:ptCount val="13"/>
                <c:pt idx="0">
                  <c:v>0.33747779751332146</c:v>
                </c:pt>
                <c:pt idx="1">
                  <c:v>0.26642984014209592</c:v>
                </c:pt>
                <c:pt idx="2">
                  <c:v>0.22468916518650089</c:v>
                </c:pt>
                <c:pt idx="3">
                  <c:v>0.19626998223801065</c:v>
                </c:pt>
                <c:pt idx="4">
                  <c:v>0.18117229129662521</c:v>
                </c:pt>
                <c:pt idx="5">
                  <c:v>0.18294849023090587</c:v>
                </c:pt>
                <c:pt idx="6">
                  <c:v>0.18028419182948491</c:v>
                </c:pt>
                <c:pt idx="7">
                  <c:v>0.17584369449378331</c:v>
                </c:pt>
                <c:pt idx="8">
                  <c:v>0.17140319715808169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23F-47C1-BBF2-CBEC151EC858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6"/>
            <c:spPr>
              <a:solidFill>
                <a:srgbClr val="7030A0">
                  <a:alpha val="40000"/>
                </a:srgbClr>
              </a:solidFill>
              <a:ln w="3175"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(BW)'!$U$160:$AG$160</c:f>
              <c:numCache>
                <c:formatCode>General</c:formatCode>
                <c:ptCount val="13"/>
                <c:pt idx="0">
                  <c:v>0.40108892921960071</c:v>
                </c:pt>
                <c:pt idx="1">
                  <c:v>0.34029038112522686</c:v>
                </c:pt>
                <c:pt idx="2">
                  <c:v>0.24954627949183303</c:v>
                </c:pt>
                <c:pt idx="3">
                  <c:v>0.21869328493647913</c:v>
                </c:pt>
                <c:pt idx="4">
                  <c:v>0.18058076225045372</c:v>
                </c:pt>
                <c:pt idx="5">
                  <c:v>0.16787658802177857</c:v>
                </c:pt>
                <c:pt idx="6">
                  <c:v>0.15789473684210525</c:v>
                </c:pt>
                <c:pt idx="7">
                  <c:v>0.1588021778584392</c:v>
                </c:pt>
                <c:pt idx="8">
                  <c:v>0.16152450090744103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23F-47C1-BBF2-CBEC151EC858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33CC33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(BW)'!$U$161:$AG$161</c:f>
              <c:numCache>
                <c:formatCode>General</c:formatCode>
                <c:ptCount val="13"/>
                <c:pt idx="0">
                  <c:v>0.28818455111449082</c:v>
                </c:pt>
                <c:pt idx="1">
                  <c:v>0.24489772604056226</c:v>
                </c:pt>
                <c:pt idx="2">
                  <c:v>0.20597047666286189</c:v>
                </c:pt>
                <c:pt idx="3">
                  <c:v>0.20029332302463118</c:v>
                </c:pt>
                <c:pt idx="4">
                  <c:v>0.18192348120502408</c:v>
                </c:pt>
                <c:pt idx="5">
                  <c:v>0.18944965754977069</c:v>
                </c:pt>
                <c:pt idx="6">
                  <c:v>0.1727074974039858</c:v>
                </c:pt>
                <c:pt idx="7">
                  <c:v>0.17309271904251483</c:v>
                </c:pt>
                <c:pt idx="8">
                  <c:v>0.180992904582647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223F-47C1-BBF2-CBEC151EC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800512"/>
        <c:axId val="139801088"/>
      </c:scatterChart>
      <c:valAx>
        <c:axId val="13980051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139801088"/>
        <c:crossesAt val="0"/>
        <c:crossBetween val="midCat"/>
        <c:majorUnit val="2"/>
      </c:valAx>
      <c:valAx>
        <c:axId val="13980108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in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980051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5716491113023756E-2"/>
          <c:y val="0.11748384436142312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Distributions!$S$55</c:f>
              <c:strCache>
                <c:ptCount val="1"/>
                <c:pt idx="0">
                  <c:v>Cga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Distributions!$S$56:$S$60</c:f>
              <c:numCache>
                <c:formatCode>General</c:formatCode>
                <c:ptCount val="5"/>
                <c:pt idx="0">
                  <c:v>0.38850000000000001</c:v>
                </c:pt>
                <c:pt idx="1">
                  <c:v>0.44340000000000002</c:v>
                </c:pt>
                <c:pt idx="2">
                  <c:v>0.4874</c:v>
                </c:pt>
                <c:pt idx="3">
                  <c:v>0.58750000000000002</c:v>
                </c:pt>
                <c:pt idx="4">
                  <c:v>0.58779999999999999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E8E-4153-AC44-B47ABF6938B7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8E-4153-AC44-B47ABF6938B7}"/>
            </c:ext>
          </c:extLst>
        </c:ser>
        <c:ser>
          <c:idx val="2"/>
          <c:order val="2"/>
          <c:tx>
            <c:strRef>
              <c:f>Distributions!$Y$55</c:f>
              <c:strCache>
                <c:ptCount val="1"/>
                <c:pt idx="0">
                  <c:v>Tga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Distributions!$Y$56:$Y$60</c:f>
              <c:numCache>
                <c:formatCode>General</c:formatCode>
                <c:ptCount val="5"/>
                <c:pt idx="0">
                  <c:v>0.71899999999999997</c:v>
                </c:pt>
                <c:pt idx="1">
                  <c:v>0.56510000000000005</c:v>
                </c:pt>
                <c:pt idx="2">
                  <c:v>0.54759999999999998</c:v>
                </c:pt>
                <c:pt idx="3">
                  <c:v>0.42159999999999997</c:v>
                </c:pt>
                <c:pt idx="4">
                  <c:v>0.44319999999999998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E8E-4153-AC44-B47ABF693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802816"/>
        <c:axId val="139803392"/>
      </c:scatterChart>
      <c:valAx>
        <c:axId val="139802816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9803392"/>
        <c:crossesAt val="0"/>
        <c:crossBetween val="midCat"/>
        <c:majorUnit val="1"/>
      </c:valAx>
      <c:valAx>
        <c:axId val="139803392"/>
        <c:scaling>
          <c:orientation val="minMax"/>
          <c:max val="1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980281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223356385957156"/>
          <c:y val="0.12780397002162214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Distributions!$R$55</c:f>
              <c:strCache>
                <c:ptCount val="1"/>
                <c:pt idx="0">
                  <c:v>Cgi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Distributions!$R$56:$R$60</c:f>
              <c:numCache>
                <c:formatCode>General</c:formatCode>
                <c:ptCount val="5"/>
                <c:pt idx="0">
                  <c:v>0.33210000000000001</c:v>
                </c:pt>
                <c:pt idx="1">
                  <c:v>0.47599999999999998</c:v>
                </c:pt>
                <c:pt idx="2">
                  <c:v>0.38569999999999999</c:v>
                </c:pt>
                <c:pt idx="3">
                  <c:v>0.42020000000000002</c:v>
                </c:pt>
                <c:pt idx="4">
                  <c:v>0.51080000000000003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D8-459C-B20F-54FC9C908D46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6D8-459C-B20F-54FC9C908D46}"/>
            </c:ext>
          </c:extLst>
        </c:ser>
        <c:ser>
          <c:idx val="2"/>
          <c:order val="2"/>
          <c:tx>
            <c:strRef>
              <c:f>Distributions!$X$55</c:f>
              <c:strCache>
                <c:ptCount val="1"/>
                <c:pt idx="0">
                  <c:v>Tgi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Distributions!$X$56:$X$60</c:f>
              <c:numCache>
                <c:formatCode>General</c:formatCode>
                <c:ptCount val="5"/>
                <c:pt idx="0">
                  <c:v>0.72089999999999999</c:v>
                </c:pt>
                <c:pt idx="1">
                  <c:v>0.6089</c:v>
                </c:pt>
                <c:pt idx="2">
                  <c:v>0.68310000000000004</c:v>
                </c:pt>
                <c:pt idx="3">
                  <c:v>0.63929999999999998</c:v>
                </c:pt>
                <c:pt idx="4">
                  <c:v>0.59240000000000004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6D8-459C-B20F-54FC9C908D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55168"/>
        <c:axId val="198255744"/>
      </c:scatterChart>
      <c:valAx>
        <c:axId val="198255168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98255744"/>
        <c:crossesAt val="-0.1"/>
        <c:crossBetween val="midCat"/>
        <c:majorUnit val="1"/>
      </c:valAx>
      <c:valAx>
        <c:axId val="19825574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98255168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223356385957156"/>
          <c:y val="0.12780397002162214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Distributions!$R$55</c:f>
              <c:strCache>
                <c:ptCount val="1"/>
                <c:pt idx="0">
                  <c:v>Cgi</c:v>
                </c:pt>
              </c:strCache>
            </c:strRef>
          </c:tx>
          <c:spPr>
            <a:ln w="9525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Distributions!$R$56:$R$60</c:f>
              <c:numCache>
                <c:formatCode>General</c:formatCode>
                <c:ptCount val="5"/>
                <c:pt idx="0">
                  <c:v>0.33210000000000001</c:v>
                </c:pt>
                <c:pt idx="1">
                  <c:v>0.47599999999999998</c:v>
                </c:pt>
                <c:pt idx="2">
                  <c:v>0.38569999999999999</c:v>
                </c:pt>
                <c:pt idx="3">
                  <c:v>0.42020000000000002</c:v>
                </c:pt>
                <c:pt idx="4">
                  <c:v>0.51080000000000003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594-493A-8FAC-4B8A1A5E2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11008"/>
        <c:axId val="131811584"/>
      </c:scatterChart>
      <c:valAx>
        <c:axId val="131811008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1811584"/>
        <c:crossesAt val="-0.1"/>
        <c:crossBetween val="midCat"/>
        <c:majorUnit val="1"/>
      </c:valAx>
      <c:valAx>
        <c:axId val="131811584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1811008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855639922917537"/>
          <c:y val="9.9286758758011309E-2"/>
          <c:w val="0.7575522918607609"/>
          <c:h val="0.82157185302719182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(BW)'!$U$206:$AG$206</c:f>
              <c:numCache>
                <c:formatCode>General</c:formatCode>
                <c:ptCount val="13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E47-400D-A69E-803542FAB057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(BW)'!$U$207:$AG$207</c:f>
              <c:numCache>
                <c:formatCode>General</c:formatCode>
                <c:ptCount val="13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E47-400D-A69E-803542FAB057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(BW)'!$U$208:$AG$208</c:f>
              <c:numCache>
                <c:formatCode>General</c:formatCode>
                <c:ptCount val="13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E47-400D-A69E-803542FAB057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(BW)'!$U$209:$AG$209</c:f>
              <c:numCache>
                <c:formatCode>General</c:formatCode>
                <c:ptCount val="13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E47-400D-A69E-803542FAB057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(BW)'!$U$210:$AG$210</c:f>
              <c:numCache>
                <c:formatCode>General</c:formatCode>
                <c:ptCount val="13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E47-400D-A69E-803542FAB057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270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CC00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(BW)'!$U$211:$AG$211</c:f>
              <c:numCache>
                <c:formatCode>General</c:formatCode>
                <c:ptCount val="13"/>
                <c:pt idx="0">
                  <c:v>0.26777300911530727</c:v>
                </c:pt>
                <c:pt idx="1">
                  <c:v>0.29039219055747989</c:v>
                </c:pt>
                <c:pt idx="2">
                  <c:v>0.28740356163240238</c:v>
                </c:pt>
                <c:pt idx="3">
                  <c:v>0.27702710165629213</c:v>
                </c:pt>
                <c:pt idx="4">
                  <c:v>0.26242567400971817</c:v>
                </c:pt>
                <c:pt idx="5">
                  <c:v>0.26198663288000756</c:v>
                </c:pt>
                <c:pt idx="6">
                  <c:v>0.2451082090751116</c:v>
                </c:pt>
                <c:pt idx="7">
                  <c:v>0.25029023797115973</c:v>
                </c:pt>
                <c:pt idx="8">
                  <c:v>0.23932091179896214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E47-400D-A69E-803542FAB0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57472"/>
        <c:axId val="198258048"/>
      </c:scatterChart>
      <c:valAx>
        <c:axId val="19825747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198258048"/>
        <c:crossesAt val="0"/>
        <c:crossBetween val="midCat"/>
        <c:majorUnit val="2"/>
      </c:valAx>
      <c:valAx>
        <c:axId val="19825804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9825747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4391710042761316E-2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Distributions!$T$55</c:f>
              <c:strCache>
                <c:ptCount val="1"/>
                <c:pt idx="0">
                  <c:v>Cia</c:v>
                </c:pt>
              </c:strCache>
            </c:strRef>
          </c:tx>
          <c:spPr>
            <a:ln w="9525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FF0000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Distributions!$T$56:$T$60</c:f>
              <c:numCache>
                <c:formatCode>General</c:formatCode>
                <c:ptCount val="5"/>
                <c:pt idx="0">
                  <c:v>0.53300000000000003</c:v>
                </c:pt>
                <c:pt idx="1">
                  <c:v>0.58009999999999995</c:v>
                </c:pt>
                <c:pt idx="2">
                  <c:v>0.58330000000000004</c:v>
                </c:pt>
                <c:pt idx="3">
                  <c:v>0.52849999999999997</c:v>
                </c:pt>
                <c:pt idx="4">
                  <c:v>0.5554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A76-4299-BF99-64B06546949E}"/>
            </c:ext>
          </c:extLst>
        </c:ser>
        <c:ser>
          <c:idx val="1"/>
          <c:order val="1"/>
          <c:tx>
            <c:v>Mean</c:v>
          </c:tx>
          <c:spPr>
            <a:ln w="25400">
              <a:solidFill>
                <a:srgbClr val="0070C0">
                  <a:alpha val="50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Distributions!$Q$62:$Q$66</c:f>
              <c:numCache>
                <c:formatCode>General</c:formatCode>
                <c:ptCount val="5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A76-4299-BF99-64B06546949E}"/>
            </c:ext>
          </c:extLst>
        </c:ser>
        <c:ser>
          <c:idx val="2"/>
          <c:order val="2"/>
          <c:tx>
            <c:strRef>
              <c:f>Distributions!$Z$55</c:f>
              <c:strCache>
                <c:ptCount val="1"/>
                <c:pt idx="0">
                  <c:v>Tia</c:v>
                </c:pt>
              </c:strCache>
            </c:strRef>
          </c:tx>
          <c:spPr>
            <a:ln w="6350">
              <a:solidFill>
                <a:sysClr val="windowText" lastClr="00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noFill/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Distributions!$Z$56:$Z$60</c:f>
              <c:numCache>
                <c:formatCode>General</c:formatCode>
                <c:ptCount val="5"/>
                <c:pt idx="0">
                  <c:v>0.54139999999999999</c:v>
                </c:pt>
                <c:pt idx="1">
                  <c:v>0.50609999999999999</c:v>
                </c:pt>
                <c:pt idx="2">
                  <c:v>0.53390000000000004</c:v>
                </c:pt>
                <c:pt idx="3">
                  <c:v>0.56130000000000002</c:v>
                </c:pt>
                <c:pt idx="4">
                  <c:v>0.53910000000000002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A76-4299-BF99-64B065469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59776"/>
        <c:axId val="198260352"/>
      </c:scatterChart>
      <c:valAx>
        <c:axId val="198259776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98260352"/>
        <c:crossesAt val="0"/>
        <c:crossBetween val="midCat"/>
        <c:majorUnit val="1"/>
      </c:valAx>
      <c:valAx>
        <c:axId val="198260352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9825977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432662014888801"/>
          <c:y val="0.10422577935411612"/>
          <c:w val="0.7863826637054983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(BW)'!$U$236:$AG$236</c:f>
              <c:numCache>
                <c:formatCode>General</c:formatCode>
                <c:ptCount val="13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38-48C1-98F2-2221F37F7097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(BW)'!$U$237:$AG$237</c:f>
              <c:numCache>
                <c:formatCode>General</c:formatCode>
                <c:ptCount val="13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638-48C1-98F2-2221F37F7097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(BW)'!$U$238:$AG$238</c:f>
              <c:numCache>
                <c:formatCode>General</c:formatCode>
                <c:ptCount val="13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638-48C1-98F2-2221F37F7097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(BW)'!$U$239:$AG$239</c:f>
              <c:numCache>
                <c:formatCode>General</c:formatCode>
                <c:ptCount val="13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638-48C1-98F2-2221F37F7097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(BW)'!$U$240:$AG$240</c:f>
              <c:numCache>
                <c:formatCode>General</c:formatCode>
                <c:ptCount val="13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638-48C1-98F2-2221F37F7097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0000">
                  <a:alpha val="85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(BW)'!$U$241:$AG$241</c:f>
              <c:numCache>
                <c:formatCode>General</c:formatCode>
                <c:ptCount val="13"/>
                <c:pt idx="0">
                  <c:v>0.44404243977020197</c:v>
                </c:pt>
                <c:pt idx="1">
                  <c:v>0.46471008340195796</c:v>
                </c:pt>
                <c:pt idx="2">
                  <c:v>0.50662596170473573</c:v>
                </c:pt>
                <c:pt idx="3">
                  <c:v>0.52267957531907672</c:v>
                </c:pt>
                <c:pt idx="4">
                  <c:v>0.55565084478525772</c:v>
                </c:pt>
                <c:pt idx="5">
                  <c:v>0.54856370957022171</c:v>
                </c:pt>
                <c:pt idx="6">
                  <c:v>0.58218429352090262</c:v>
                </c:pt>
                <c:pt idx="7">
                  <c:v>0.57661704298632555</c:v>
                </c:pt>
                <c:pt idx="8">
                  <c:v>0.57968618361839097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638-48C1-98F2-2221F37F7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62080"/>
        <c:axId val="198901760"/>
      </c:scatterChart>
      <c:valAx>
        <c:axId val="198262080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198901760"/>
        <c:crossesAt val="0"/>
        <c:crossBetween val="midCat"/>
        <c:majorUnit val="2"/>
      </c:valAx>
      <c:valAx>
        <c:axId val="198901760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98262080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855639922917537"/>
          <c:y val="9.9286758758011309E-2"/>
          <c:w val="0.7575522918607609"/>
          <c:h val="0.82157185302719182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(BW)'!$U$206:$AG$206</c:f>
              <c:numCache>
                <c:formatCode>General</c:formatCode>
                <c:ptCount val="13"/>
                <c:pt idx="0">
                  <c:v>0.28251121076233182</c:v>
                </c:pt>
                <c:pt idx="1">
                  <c:v>0.29260089686098656</c:v>
                </c:pt>
                <c:pt idx="2">
                  <c:v>0.29484304932735428</c:v>
                </c:pt>
                <c:pt idx="3">
                  <c:v>0.26457399103139012</c:v>
                </c:pt>
                <c:pt idx="4">
                  <c:v>0.27017937219730942</c:v>
                </c:pt>
                <c:pt idx="5">
                  <c:v>0.25672645739910316</c:v>
                </c:pt>
                <c:pt idx="6">
                  <c:v>0.25</c:v>
                </c:pt>
                <c:pt idx="7">
                  <c:v>0.26681614349775784</c:v>
                </c:pt>
                <c:pt idx="8">
                  <c:v>0.25896860986547088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D3-4FA8-8EEA-08ABF4445378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(BW)'!$U$207:$AG$207</c:f>
              <c:numCache>
                <c:formatCode>General</c:formatCode>
                <c:ptCount val="13"/>
                <c:pt idx="0">
                  <c:v>0.30413385826771655</c:v>
                </c:pt>
                <c:pt idx="1">
                  <c:v>0.30610236220472442</c:v>
                </c:pt>
                <c:pt idx="2">
                  <c:v>0.29822834645669294</c:v>
                </c:pt>
                <c:pt idx="3">
                  <c:v>0.28051181102362205</c:v>
                </c:pt>
                <c:pt idx="4">
                  <c:v>0.24901574803149606</c:v>
                </c:pt>
                <c:pt idx="5">
                  <c:v>0.26181102362204722</c:v>
                </c:pt>
                <c:pt idx="6">
                  <c:v>0.25590551181102361</c:v>
                </c:pt>
                <c:pt idx="7">
                  <c:v>0.25393700787401574</c:v>
                </c:pt>
                <c:pt idx="8">
                  <c:v>0.25098425196850394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2D3-4FA8-8EEA-08ABF4445378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(BW)'!$U$208:$AG$208</c:f>
              <c:numCache>
                <c:formatCode>General</c:formatCode>
                <c:ptCount val="13"/>
                <c:pt idx="0">
                  <c:v>0.2792207792207792</c:v>
                </c:pt>
                <c:pt idx="1">
                  <c:v>0.30426716141001853</c:v>
                </c:pt>
                <c:pt idx="2">
                  <c:v>0.2782931354359926</c:v>
                </c:pt>
                <c:pt idx="3">
                  <c:v>0.26159554730983303</c:v>
                </c:pt>
                <c:pt idx="4">
                  <c:v>0.25417439703153988</c:v>
                </c:pt>
                <c:pt idx="5">
                  <c:v>0.24211502782931354</c:v>
                </c:pt>
                <c:pt idx="6">
                  <c:v>0.24582560296846012</c:v>
                </c:pt>
                <c:pt idx="7">
                  <c:v>0.24489795918367346</c:v>
                </c:pt>
                <c:pt idx="8">
                  <c:v>0.21799628942486085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2D3-4FA8-8EEA-08ABF4445378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(BW)'!$U$209:$AG$209</c:f>
              <c:numCache>
                <c:formatCode>General</c:formatCode>
                <c:ptCount val="13"/>
                <c:pt idx="0">
                  <c:v>0.23978685612788633</c:v>
                </c:pt>
                <c:pt idx="1">
                  <c:v>0.29218472468916518</c:v>
                </c:pt>
                <c:pt idx="2">
                  <c:v>0.27708703374777977</c:v>
                </c:pt>
                <c:pt idx="3">
                  <c:v>0.27264653641207814</c:v>
                </c:pt>
                <c:pt idx="4">
                  <c:v>0.2619893428063943</c:v>
                </c:pt>
                <c:pt idx="5">
                  <c:v>0.27886323268206037</c:v>
                </c:pt>
                <c:pt idx="6">
                  <c:v>0.24422735346358793</c:v>
                </c:pt>
                <c:pt idx="7">
                  <c:v>0.23534635879218471</c:v>
                </c:pt>
                <c:pt idx="8">
                  <c:v>0.23090586145648312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D2D3-4FA8-8EEA-08ABF4445378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(BW)'!$U$210:$AG$210</c:f>
              <c:numCache>
                <c:formatCode>General</c:formatCode>
                <c:ptCount val="13"/>
                <c:pt idx="0">
                  <c:v>0.23321234119782214</c:v>
                </c:pt>
                <c:pt idx="1">
                  <c:v>0.25680580762250454</c:v>
                </c:pt>
                <c:pt idx="2">
                  <c:v>0.28856624319419238</c:v>
                </c:pt>
                <c:pt idx="3">
                  <c:v>0.30580762250453719</c:v>
                </c:pt>
                <c:pt idx="4">
                  <c:v>0.27676950998185118</c:v>
                </c:pt>
                <c:pt idx="5">
                  <c:v>0.27041742286751363</c:v>
                </c:pt>
                <c:pt idx="6">
                  <c:v>0.22958257713248639</c:v>
                </c:pt>
                <c:pt idx="7">
                  <c:v>0.25045372050816694</c:v>
                </c:pt>
                <c:pt idx="8">
                  <c:v>0.23774954627949182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D2D3-4FA8-8EEA-08ABF4445378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270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CC00">
                  <a:alpha val="84706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(BW)'!$U$211:$AG$211</c:f>
              <c:numCache>
                <c:formatCode>General</c:formatCode>
                <c:ptCount val="13"/>
                <c:pt idx="0">
                  <c:v>0.26777300911530727</c:v>
                </c:pt>
                <c:pt idx="1">
                  <c:v>0.29039219055747989</c:v>
                </c:pt>
                <c:pt idx="2">
                  <c:v>0.28740356163240238</c:v>
                </c:pt>
                <c:pt idx="3">
                  <c:v>0.27702710165629213</c:v>
                </c:pt>
                <c:pt idx="4">
                  <c:v>0.26242567400971817</c:v>
                </c:pt>
                <c:pt idx="5">
                  <c:v>0.26198663288000756</c:v>
                </c:pt>
                <c:pt idx="6">
                  <c:v>0.2451082090751116</c:v>
                </c:pt>
                <c:pt idx="7">
                  <c:v>0.25029023797115973</c:v>
                </c:pt>
                <c:pt idx="8">
                  <c:v>0.23932091179896214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D2D3-4FA8-8EEA-08ABF4445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13312"/>
        <c:axId val="131813888"/>
      </c:scatterChart>
      <c:valAx>
        <c:axId val="13181331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cross"/>
        <c:minorTickMark val="none"/>
        <c:tickLblPos val="none"/>
        <c:crossAx val="131813888"/>
        <c:crossesAt val="0"/>
        <c:crossBetween val="midCat"/>
        <c:majorUnit val="2"/>
      </c:valAx>
      <c:valAx>
        <c:axId val="13181388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181331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4391710042761316E-2"/>
          <c:y val="9.1227300337434966E-3"/>
          <c:w val="0.79024259478370851"/>
          <c:h val="0.8567109947814212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Distributions!$T$55</c:f>
              <c:strCache>
                <c:ptCount val="1"/>
                <c:pt idx="0">
                  <c:v>Cia</c:v>
                </c:pt>
              </c:strCache>
            </c:strRef>
          </c:tx>
          <c:spPr>
            <a:ln w="9525">
              <a:noFill/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Distributions!$Q$56:$Q$60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Distributions!$T$56:$T$60</c:f>
              <c:numCache>
                <c:formatCode>General</c:formatCode>
                <c:ptCount val="5"/>
                <c:pt idx="0">
                  <c:v>0.53300000000000003</c:v>
                </c:pt>
                <c:pt idx="1">
                  <c:v>0.58009999999999995</c:v>
                </c:pt>
                <c:pt idx="2">
                  <c:v>0.58330000000000004</c:v>
                </c:pt>
                <c:pt idx="3">
                  <c:v>0.52849999999999997</c:v>
                </c:pt>
                <c:pt idx="4">
                  <c:v>0.5554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3-46E0-B1BF-FD8085CA42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815616"/>
        <c:axId val="131816192"/>
      </c:scatterChart>
      <c:valAx>
        <c:axId val="131815616"/>
        <c:scaling>
          <c:orientation val="minMax"/>
          <c:max val="6"/>
          <c:min val="0"/>
        </c:scaling>
        <c:delete val="0"/>
        <c:axPos val="b"/>
        <c:numFmt formatCode="General" sourceLinked="1"/>
        <c:majorTickMark val="none"/>
        <c:minorTickMark val="none"/>
        <c:tickLblPos val="none"/>
        <c:crossAx val="131816192"/>
        <c:crossesAt val="0"/>
        <c:crossBetween val="midCat"/>
        <c:majorUnit val="1"/>
      </c:valAx>
      <c:valAx>
        <c:axId val="131816192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131815616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432662014888801"/>
          <c:y val="0.10422577935411612"/>
          <c:w val="0.78638266370549836"/>
          <c:h val="0.81663283243108709"/>
        </c:manualLayout>
      </c:layout>
      <c:scatterChart>
        <c:scatterStyle val="smoothMarker"/>
        <c:varyColors val="0"/>
        <c:ser>
          <c:idx val="1"/>
          <c:order val="0"/>
          <c:tx>
            <c:strRef>
              <c:f>'[2]Nine (BW)'!$T$145</c:f>
              <c:strCache>
                <c:ptCount val="1"/>
                <c:pt idx="0">
                  <c:v>1980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(BW)'!$U$236:$AG$236</c:f>
              <c:numCache>
                <c:formatCode>General</c:formatCode>
                <c:ptCount val="13"/>
                <c:pt idx="0">
                  <c:v>0.53026905829596416</c:v>
                </c:pt>
                <c:pt idx="1">
                  <c:v>0.53251121076233188</c:v>
                </c:pt>
                <c:pt idx="2">
                  <c:v>0.55156950672645744</c:v>
                </c:pt>
                <c:pt idx="3">
                  <c:v>0.56838565022421528</c:v>
                </c:pt>
                <c:pt idx="4">
                  <c:v>0.56838565022421528</c:v>
                </c:pt>
                <c:pt idx="5">
                  <c:v>0.56614349775784756</c:v>
                </c:pt>
                <c:pt idx="6">
                  <c:v>0.59304932735426008</c:v>
                </c:pt>
                <c:pt idx="7">
                  <c:v>0.56950672645739908</c:v>
                </c:pt>
                <c:pt idx="8">
                  <c:v>0.570627802690583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967-4155-BF7A-E946C694F8B0}"/>
            </c:ext>
          </c:extLst>
        </c:ser>
        <c:ser>
          <c:idx val="3"/>
          <c:order val="1"/>
          <c:tx>
            <c:strRef>
              <c:f>'[2]Nine (BW)'!$T$146</c:f>
              <c:strCache>
                <c:ptCount val="1"/>
                <c:pt idx="0">
                  <c:v>1981</c:v>
                </c:pt>
              </c:strCache>
            </c:strRef>
          </c:tx>
          <c:spPr>
            <a:ln w="25400">
              <a:solidFill>
                <a:srgbClr val="7030A0">
                  <a:alpha val="25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50000"/>
                </a:srgbClr>
              </a:solidFill>
              <a:ln>
                <a:noFill/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(BW)'!$U$237:$AG$237</c:f>
              <c:numCache>
                <c:formatCode>General</c:formatCode>
                <c:ptCount val="13"/>
                <c:pt idx="0">
                  <c:v>0.44881889763779526</c:v>
                </c:pt>
                <c:pt idx="1">
                  <c:v>0.47736220472440943</c:v>
                </c:pt>
                <c:pt idx="2">
                  <c:v>0.50196850393700787</c:v>
                </c:pt>
                <c:pt idx="3">
                  <c:v>0.50688976377952755</c:v>
                </c:pt>
                <c:pt idx="4">
                  <c:v>0.54822834645669294</c:v>
                </c:pt>
                <c:pt idx="5">
                  <c:v>0.52854330708661412</c:v>
                </c:pt>
                <c:pt idx="6">
                  <c:v>0.54822834645669294</c:v>
                </c:pt>
                <c:pt idx="7">
                  <c:v>0.55610236220472442</c:v>
                </c:pt>
                <c:pt idx="8">
                  <c:v>0.55610236220472442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967-4155-BF7A-E946C694F8B0}"/>
            </c:ext>
          </c:extLst>
        </c:ser>
        <c:ser>
          <c:idx val="8"/>
          <c:order val="2"/>
          <c:tx>
            <c:strRef>
              <c:f>'[2]Nine (BW)'!$T$147</c:f>
              <c:strCache>
                <c:ptCount val="1"/>
                <c:pt idx="0">
                  <c:v>1982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(BW)'!$U$238:$AG$238</c:f>
              <c:numCache>
                <c:formatCode>General</c:formatCode>
                <c:ptCount val="13"/>
                <c:pt idx="0">
                  <c:v>0.45269016697588127</c:v>
                </c:pt>
                <c:pt idx="1">
                  <c:v>0.46938775510204084</c:v>
                </c:pt>
                <c:pt idx="2">
                  <c:v>0.51948051948051943</c:v>
                </c:pt>
                <c:pt idx="3">
                  <c:v>0.53153988868274582</c:v>
                </c:pt>
                <c:pt idx="4">
                  <c:v>0.56215213358070504</c:v>
                </c:pt>
                <c:pt idx="5">
                  <c:v>0.54823747680890533</c:v>
                </c:pt>
                <c:pt idx="6">
                  <c:v>0.58163265306122447</c:v>
                </c:pt>
                <c:pt idx="7">
                  <c:v>0.57792207792207795</c:v>
                </c:pt>
                <c:pt idx="8">
                  <c:v>0.57328385899814471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967-4155-BF7A-E946C694F8B0}"/>
            </c:ext>
          </c:extLst>
        </c:ser>
        <c:ser>
          <c:idx val="9"/>
          <c:order val="3"/>
          <c:tx>
            <c:strRef>
              <c:f>'[2]Nine (BW)'!$T$148</c:f>
              <c:strCache>
                <c:ptCount val="1"/>
                <c:pt idx="0">
                  <c:v>1983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(BW)'!$U$239:$AG$239</c:f>
              <c:numCache>
                <c:formatCode>General</c:formatCode>
                <c:ptCount val="13"/>
                <c:pt idx="0">
                  <c:v>0.42273534635879217</c:v>
                </c:pt>
                <c:pt idx="1">
                  <c:v>0.4413854351687389</c:v>
                </c:pt>
                <c:pt idx="2">
                  <c:v>0.49822380106571934</c:v>
                </c:pt>
                <c:pt idx="3">
                  <c:v>0.53108348134991124</c:v>
                </c:pt>
                <c:pt idx="4">
                  <c:v>0.55683836589698044</c:v>
                </c:pt>
                <c:pt idx="5">
                  <c:v>0.53818827708703376</c:v>
                </c:pt>
                <c:pt idx="6">
                  <c:v>0.57548845470692722</c:v>
                </c:pt>
                <c:pt idx="7">
                  <c:v>0.58880994671403197</c:v>
                </c:pt>
                <c:pt idx="8">
                  <c:v>0.59769094138543521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967-4155-BF7A-E946C694F8B0}"/>
            </c:ext>
          </c:extLst>
        </c:ser>
        <c:ser>
          <c:idx val="10"/>
          <c:order val="4"/>
          <c:tx>
            <c:strRef>
              <c:f>'[2]Nine (BW)'!$T$149</c:f>
              <c:strCache>
                <c:ptCount val="1"/>
                <c:pt idx="0">
                  <c:v>1984</c:v>
                </c:pt>
              </c:strCache>
            </c:strRef>
          </c:tx>
          <c:spPr>
            <a:ln w="25400">
              <a:solidFill>
                <a:srgbClr val="7030A0">
                  <a:alpha val="40000"/>
                </a:srgbClr>
              </a:solidFill>
            </a:ln>
          </c:spPr>
          <c:marker>
            <c:symbol val="circle"/>
            <c:size val="5"/>
            <c:spPr>
              <a:solidFill>
                <a:srgbClr val="7030A0">
                  <a:alpha val="40000"/>
                </a:srgbClr>
              </a:solidFill>
              <a:ln w="3175">
                <a:solidFill>
                  <a:sysClr val="windowText" lastClr="000000">
                    <a:alpha val="50000"/>
                  </a:sysClr>
                </a:solidFill>
              </a:ln>
            </c:spPr>
          </c:marker>
          <c:xVal>
            <c:numRef>
              <c:f>'[2]Nine (BW)'!$AU$112:$BG$112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(BW)'!$U$240:$AG$240</c:f>
              <c:numCache>
                <c:formatCode>General</c:formatCode>
                <c:ptCount val="13"/>
                <c:pt idx="0">
                  <c:v>0.36569872958257715</c:v>
                </c:pt>
                <c:pt idx="1">
                  <c:v>0.4029038112522686</c:v>
                </c:pt>
                <c:pt idx="2">
                  <c:v>0.46188747731397461</c:v>
                </c:pt>
                <c:pt idx="3">
                  <c:v>0.47549909255898365</c:v>
                </c:pt>
                <c:pt idx="4">
                  <c:v>0.54264972776769504</c:v>
                </c:pt>
                <c:pt idx="5">
                  <c:v>0.56170598911070779</c:v>
                </c:pt>
                <c:pt idx="6">
                  <c:v>0.61252268602540838</c:v>
                </c:pt>
                <c:pt idx="7">
                  <c:v>0.59074410163339386</c:v>
                </c:pt>
                <c:pt idx="8">
                  <c:v>0.60072595281306718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967-4155-BF7A-E946C694F8B0}"/>
            </c:ext>
          </c:extLst>
        </c:ser>
        <c:ser>
          <c:idx val="11"/>
          <c:order val="5"/>
          <c:tx>
            <c:strRef>
              <c:f>'[2]Nine (BW)'!$T$150</c:f>
              <c:strCache>
                <c:ptCount val="1"/>
                <c:pt idx="0">
                  <c:v>Mean</c:v>
                </c:pt>
              </c:strCache>
            </c:strRef>
          </c:tx>
          <c:spPr>
            <a:ln w="19050">
              <a:solidFill>
                <a:sysClr val="windowText" lastClr="000000"/>
              </a:solidFill>
            </a:ln>
            <a:effectLst/>
          </c:spPr>
          <c:marker>
            <c:symbol val="circle"/>
            <c:size val="7"/>
            <c:spPr>
              <a:solidFill>
                <a:srgbClr val="FF0000">
                  <a:alpha val="85000"/>
                </a:srgbClr>
              </a:solidFill>
              <a:ln w="6350">
                <a:solidFill>
                  <a:sysClr val="windowText" lastClr="000000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c:spPr>
          </c:marker>
          <c:xVal>
            <c:numRef>
              <c:f>'[2]Nine (BW)'!$U$112:$AG$112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xVal>
          <c:yVal>
            <c:numRef>
              <c:f>'[2]Nine (BW)'!$U$241:$AG$241</c:f>
              <c:numCache>
                <c:formatCode>General</c:formatCode>
                <c:ptCount val="13"/>
                <c:pt idx="0">
                  <c:v>0.44404243977020197</c:v>
                </c:pt>
                <c:pt idx="1">
                  <c:v>0.46471008340195796</c:v>
                </c:pt>
                <c:pt idx="2">
                  <c:v>0.50662596170473573</c:v>
                </c:pt>
                <c:pt idx="3">
                  <c:v>0.52267957531907672</c:v>
                </c:pt>
                <c:pt idx="4">
                  <c:v>0.55565084478525772</c:v>
                </c:pt>
                <c:pt idx="5">
                  <c:v>0.54856370957022171</c:v>
                </c:pt>
                <c:pt idx="6">
                  <c:v>0.58218429352090262</c:v>
                </c:pt>
                <c:pt idx="7">
                  <c:v>0.57661704298632555</c:v>
                </c:pt>
                <c:pt idx="8">
                  <c:v>0.57968618361839097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967-4155-BF7A-E946C694F8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617792"/>
        <c:axId val="52618368"/>
      </c:scatterChart>
      <c:valAx>
        <c:axId val="52617792"/>
        <c:scaling>
          <c:orientation val="minMax"/>
          <c:max val="2009"/>
          <c:min val="1999"/>
        </c:scaling>
        <c:delete val="0"/>
        <c:axPos val="b"/>
        <c:numFmt formatCode="General" sourceLinked="1"/>
        <c:majorTickMark val="in"/>
        <c:minorTickMark val="none"/>
        <c:tickLblPos val="none"/>
        <c:crossAx val="52618368"/>
        <c:crossesAt val="0"/>
        <c:crossBetween val="midCat"/>
        <c:majorUnit val="2"/>
      </c:valAx>
      <c:valAx>
        <c:axId val="52618368"/>
        <c:scaling>
          <c:orientation val="minMax"/>
          <c:max val="1"/>
          <c:min val="0"/>
        </c:scaling>
        <c:delete val="0"/>
        <c:axPos val="l"/>
        <c:numFmt formatCode="#,##0.0" sourceLinked="0"/>
        <c:majorTickMark val="cross"/>
        <c:minorTickMark val="none"/>
        <c:tickLblPos val="none"/>
        <c:spPr>
          <a:ln w="9525">
            <a:solidFill>
              <a:schemeClr val="tx1">
                <a:tint val="75000"/>
                <a:shade val="95000"/>
                <a:satMod val="105000"/>
              </a:schemeClr>
            </a:solidFill>
          </a:ln>
        </c:spPr>
        <c:txPr>
          <a:bodyPr anchor="t" anchorCtr="1"/>
          <a:lstStyle/>
          <a:p>
            <a:pPr>
              <a:defRPr sz="1000"/>
            </a:pPr>
            <a:endParaRPr lang="en-US"/>
          </a:p>
        </c:txPr>
        <c:crossAx val="52617792"/>
        <c:crosses val="autoZero"/>
        <c:crossBetween val="midCat"/>
        <c:majorUnit val="0.2"/>
        <c:minorUnit val="1.0000000000000005E-2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CFD05-D21A-4FF0-8D9C-C9AFC736284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5947-F2B6-4FA8-AAA3-E5F112E08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681F50-1017-4B37-9432-5A62D21A8ED0}" type="slidenum">
              <a:rPr lang="en-US" smtClean="0"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latin typeface="Arial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Age</a:t>
            </a:r>
            <a:r>
              <a:rPr lang="en-US" sz="1600" baseline="0" dirty="0"/>
              <a:t> influences Goers only until 20</a:t>
            </a:r>
          </a:p>
          <a:p>
            <a:endParaRPr lang="en-US" sz="1600" baseline="0" dirty="0"/>
          </a:p>
          <a:p>
            <a:r>
              <a:rPr lang="en-US" sz="1600" baseline="0" dirty="0"/>
              <a:t>After you turn 20, your age does not influence your religious participation.</a:t>
            </a:r>
          </a:p>
          <a:p>
            <a:endParaRPr lang="en-US" sz="1600" baseline="0" dirty="0"/>
          </a:p>
          <a:p>
            <a:r>
              <a:rPr lang="en-US" sz="1600" baseline="0" dirty="0"/>
              <a:t>What does this mean? It means that if I were to pick up at random a person from this population, the younger he is, the more religiously active I expect him to be. But only below 20. After 20 years, AGE is a ineffective predictor or religious involvement. </a:t>
            </a:r>
          </a:p>
          <a:p>
            <a:endParaRPr lang="en-US" sz="1600" baseline="0" dirty="0"/>
          </a:p>
          <a:p>
            <a:r>
              <a:rPr lang="en-US" sz="1600" baseline="0" dirty="0"/>
              <a:t>As the age difference shifts along the continuum, it becomes less meaningful for religious involvement.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B7E0F-3195-49B4-A58D-28371697F54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8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2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IRREGULARS, unlike  GOERS are not sensitive to AGE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Within the five-year slice of the population, the prevalence of IRREGULARS does not vary much with AGE.</a:t>
            </a:r>
          </a:p>
          <a:p>
            <a:endParaRPr lang="en-US" sz="1800" dirty="0"/>
          </a:p>
          <a:p>
            <a:r>
              <a:rPr lang="en-US" sz="1800" dirty="0"/>
              <a:t>MEANING:  If we choose a member of population, the chances that he is a IRREGUAR stay the same regardless of subject’s age. </a:t>
            </a:r>
          </a:p>
          <a:p>
            <a:endParaRPr lang="en-US" sz="1800" dirty="0"/>
          </a:p>
          <a:p>
            <a:r>
              <a:rPr lang="en-US" sz="1800" dirty="0"/>
              <a:t>But you can see a “bump”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IRREGULARS, unlike  GOERS are not sensitive to AGE 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Within the five-year slice of the population, the prevalence of IRREGULARS does not vary much with AGE.</a:t>
            </a:r>
          </a:p>
          <a:p>
            <a:endParaRPr lang="en-US" sz="1600" dirty="0"/>
          </a:p>
          <a:p>
            <a:r>
              <a:rPr lang="en-US" sz="1600" dirty="0"/>
              <a:t>MEANING:  If we choose a member of population, the chances that he is a IRREGUAR stay the same regardless of subject’s age. </a:t>
            </a:r>
          </a:p>
          <a:p>
            <a:endParaRPr lang="en-US" sz="1600" dirty="0"/>
          </a:p>
          <a:p>
            <a:r>
              <a:rPr lang="en-US" sz="1600" dirty="0"/>
              <a:t>But you can see a “bump” at  19 – LEAVING PARENT, COLLEDGE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Now, let’s begin our return to the EMOSA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Only two categories. If there are three categories – number of transmission parameters will increase to accommodate the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5C349-C2A0-46C8-A029-16D490E2186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General diffusion – social influence is exerted through broader communication channels, like media, </a:t>
            </a:r>
            <a:r>
              <a:rPr lang="en-US" dirty="0" err="1"/>
              <a:t>advertizing</a:t>
            </a:r>
            <a:r>
              <a:rPr lang="en-US" dirty="0"/>
              <a:t>, literature,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45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Social contagion – social influence is passed from person to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6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Five-year</a:t>
            </a:r>
            <a:r>
              <a:rPr lang="en-US" baseline="0" dirty="0"/>
              <a:t> slice of population</a:t>
            </a:r>
          </a:p>
          <a:p>
            <a:endParaRPr lang="en-US" baseline="0" dirty="0"/>
          </a:p>
          <a:p>
            <a:r>
              <a:rPr lang="en-US" baseline="0" dirty="0"/>
              <a:t>So, first let’s talk about the structure of our new data, and later we will see how they relate to our EMOSA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Goers – church</a:t>
            </a:r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least every Sunday, perhaps involved in choir or some other church activity, not necessarily zealously religious, socially oriented towards church</a:t>
            </a:r>
          </a:p>
          <a:p>
            <a:endParaRPr lang="en-US" sz="18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Irregulars – church every other Sunday ( struggling Christian), or maintaining nominal involvement with the church. Spectrum: from regularly skipping church to occasionally going to church</a:t>
            </a:r>
          </a:p>
          <a:p>
            <a:endParaRPr lang="en-US" sz="18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Non-goers – atheists, cultural Christians ( Easter, Christmas).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0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So now we know </a:t>
            </a:r>
          </a:p>
          <a:p>
            <a:pPr marL="228600" indent="-228600">
              <a:buAutoNum type="arabicParenR"/>
            </a:pPr>
            <a:r>
              <a:rPr lang="en-US" sz="1600" dirty="0"/>
              <a:t>What categories of religious involvement are</a:t>
            </a:r>
          </a:p>
          <a:p>
            <a:pPr marL="228600" indent="-228600">
              <a:buAutoNum type="arabicParenR"/>
            </a:pPr>
            <a:r>
              <a:rPr lang="en-US" sz="1600" dirty="0"/>
              <a:t>What makes you a member of a category</a:t>
            </a:r>
          </a:p>
          <a:p>
            <a:pPr marL="228600" indent="-228600">
              <a:buAutoNum type="arabicParenR"/>
            </a:pPr>
            <a:r>
              <a:rPr lang="en-US" sz="1600" dirty="0"/>
              <a:t>We see that Nongoers become more prevalent with age</a:t>
            </a:r>
          </a:p>
          <a:p>
            <a:pPr marL="228600" indent="-228600">
              <a:buAutoNum type="arabicParenR"/>
            </a:pPr>
            <a:r>
              <a:rPr lang="en-US" sz="1600" dirty="0"/>
              <a:t>We se that Goers drop rapidly in numbers  from year 2000 to 2003</a:t>
            </a:r>
          </a:p>
          <a:p>
            <a:pPr marL="685800" lvl="1" indent="-228600">
              <a:buAutoNum type="arabicParenR"/>
            </a:pPr>
            <a:r>
              <a:rPr lang="en-US" sz="1600" dirty="0"/>
              <a:t>Year effect?</a:t>
            </a:r>
          </a:p>
          <a:p>
            <a:pPr marL="685800" lvl="1" indent="-228600">
              <a:buAutoNum type="arabicParenR"/>
            </a:pPr>
            <a:r>
              <a:rPr lang="en-US" sz="1600" dirty="0"/>
              <a:t>Age\Lifecycle effect?</a:t>
            </a:r>
          </a:p>
          <a:p>
            <a:pPr marL="685800" lvl="1" indent="-228600"/>
            <a:endParaRPr lang="en-US" sz="1600" dirty="0"/>
          </a:p>
          <a:p>
            <a:pPr marL="228600" indent="-228600">
              <a:buAutoNum type="arabicParenR"/>
            </a:pPr>
            <a:r>
              <a:rPr lang="en-US" sz="1600" dirty="0"/>
              <a:t>Let’s take that fact about cohorts out from the back of our heads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E5947-F2B6-4FA8-AAA3-E5F112E086D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46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7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3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83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2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0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CDB4C91-76D8-4EE0-81D7-C3423AEB4195}" type="datetimeFigureOut">
              <a:rPr lang="en-US" smtClean="0"/>
              <a:pPr/>
              <a:t>1/20/2021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9C9BA68-39C2-42E9-96E4-7C7F56854EF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4.png"/><Relationship Id="rId18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1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5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Relationship Id="rId14" Type="http://schemas.openxmlformats.org/officeDocument/2006/relationships/image" Target="../media/image4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5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7" Type="http://schemas.openxmlformats.org/officeDocument/2006/relationships/image" Target="../media/image53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4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47.png"/><Relationship Id="rId18" Type="http://schemas.openxmlformats.org/officeDocument/2006/relationships/image" Target="../media/image63.png"/><Relationship Id="rId3" Type="http://schemas.openxmlformats.org/officeDocument/2006/relationships/image" Target="../media/image35.png"/><Relationship Id="rId7" Type="http://schemas.openxmlformats.org/officeDocument/2006/relationships/image" Target="../media/image520.png"/><Relationship Id="rId12" Type="http://schemas.openxmlformats.org/officeDocument/2006/relationships/image" Target="../media/image46.png"/><Relationship Id="rId17" Type="http://schemas.openxmlformats.org/officeDocument/2006/relationships/image" Target="../media/image62.png"/><Relationship Id="rId2" Type="http://schemas.openxmlformats.org/officeDocument/2006/relationships/image" Target="../media/image34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45.png"/><Relationship Id="rId5" Type="http://schemas.openxmlformats.org/officeDocument/2006/relationships/image" Target="../media/image500.png"/><Relationship Id="rId15" Type="http://schemas.openxmlformats.org/officeDocument/2006/relationships/image" Target="../media/image60.png"/><Relationship Id="rId10" Type="http://schemas.openxmlformats.org/officeDocument/2006/relationships/image" Target="../media/image550.png"/><Relationship Id="rId19" Type="http://schemas.openxmlformats.org/officeDocument/2006/relationships/image" Target="../media/image64.png"/><Relationship Id="rId4" Type="http://schemas.openxmlformats.org/officeDocument/2006/relationships/image" Target="../media/image36.png"/><Relationship Id="rId9" Type="http://schemas.openxmlformats.org/officeDocument/2006/relationships/image" Target="../media/image540.png"/><Relationship Id="rId1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4.xml"/><Relationship Id="rId5" Type="http://schemas.openxmlformats.org/officeDocument/2006/relationships/chart" Target="../charts/chart33.xml"/><Relationship Id="rId4" Type="http://schemas.openxmlformats.org/officeDocument/2006/relationships/chart" Target="../charts/char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9.xml"/><Relationship Id="rId5" Type="http://schemas.openxmlformats.org/officeDocument/2006/relationships/chart" Target="../charts/chart38.xml"/><Relationship Id="rId4" Type="http://schemas.openxmlformats.org/officeDocument/2006/relationships/chart" Target="../charts/char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7" Type="http://schemas.openxmlformats.org/officeDocument/2006/relationships/image" Target="../media/image53.png"/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4.xml"/><Relationship Id="rId5" Type="http://schemas.openxmlformats.org/officeDocument/2006/relationships/chart" Target="../charts/chart43.xml"/><Relationship Id="rId4" Type="http://schemas.openxmlformats.org/officeDocument/2006/relationships/chart" Target="../charts/chart4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3" Type="http://schemas.openxmlformats.org/officeDocument/2006/relationships/chart" Target="../charts/chart46.xml"/><Relationship Id="rId7" Type="http://schemas.openxmlformats.org/officeDocument/2006/relationships/chart" Target="../charts/chart50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9.xml"/><Relationship Id="rId11" Type="http://schemas.openxmlformats.org/officeDocument/2006/relationships/image" Target="../media/image54.png"/><Relationship Id="rId5" Type="http://schemas.openxmlformats.org/officeDocument/2006/relationships/chart" Target="../charts/chart48.xml"/><Relationship Id="rId10" Type="http://schemas.openxmlformats.org/officeDocument/2006/relationships/chart" Target="../charts/chart53.xml"/><Relationship Id="rId4" Type="http://schemas.openxmlformats.org/officeDocument/2006/relationships/chart" Target="../charts/chart47.xml"/><Relationship Id="rId9" Type="http://schemas.openxmlformats.org/officeDocument/2006/relationships/chart" Target="../charts/chart5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0.xml"/><Relationship Id="rId3" Type="http://schemas.openxmlformats.org/officeDocument/2006/relationships/chart" Target="../charts/chart55.xml"/><Relationship Id="rId7" Type="http://schemas.openxmlformats.org/officeDocument/2006/relationships/chart" Target="../charts/chart59.xml"/><Relationship Id="rId2" Type="http://schemas.openxmlformats.org/officeDocument/2006/relationships/chart" Target="../charts/chart5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8.xml"/><Relationship Id="rId11" Type="http://schemas.openxmlformats.org/officeDocument/2006/relationships/image" Target="../media/image54.png"/><Relationship Id="rId5" Type="http://schemas.openxmlformats.org/officeDocument/2006/relationships/chart" Target="../charts/chart57.xml"/><Relationship Id="rId10" Type="http://schemas.openxmlformats.org/officeDocument/2006/relationships/chart" Target="../charts/chart62.xml"/><Relationship Id="rId4" Type="http://schemas.openxmlformats.org/officeDocument/2006/relationships/chart" Target="../charts/chart56.xml"/><Relationship Id="rId9" Type="http://schemas.openxmlformats.org/officeDocument/2006/relationships/chart" Target="../charts/chart6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52400" y="1600200"/>
            <a:ext cx="9144000" cy="3657600"/>
          </a:xfrm>
        </p:spPr>
        <p:txBody>
          <a:bodyPr>
            <a:normAutofit fontScale="55000" lnSpcReduction="20000"/>
          </a:bodyPr>
          <a:lstStyle/>
          <a:p>
            <a:pPr marR="0" algn="ctr" eaLnBrk="1" hangingPunct="1">
              <a:lnSpc>
                <a:spcPct val="80000"/>
              </a:lnSpc>
              <a:defRPr/>
            </a:pPr>
            <a:r>
              <a:rPr lang="en-US" sz="5900" dirty="0"/>
              <a:t>Epidemic Modeling of the Onset of 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5900" dirty="0"/>
              <a:t>Social Activities (EMOSA Models):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5900" dirty="0"/>
              <a:t>  Applications to Adolescent </a:t>
            </a:r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5900" dirty="0"/>
              <a:t>Religious Involvement</a:t>
            </a:r>
          </a:p>
          <a:p>
            <a:pPr marR="0" algn="ctr" eaLnBrk="1" hangingPunct="1">
              <a:lnSpc>
                <a:spcPct val="80000"/>
              </a:lnSpc>
              <a:defRPr/>
            </a:pPr>
            <a:endParaRPr lang="en-US" sz="4000" dirty="0"/>
          </a:p>
          <a:p>
            <a:pPr marR="0" algn="ctr" eaLnBrk="1" hangingPunct="1">
              <a:lnSpc>
                <a:spcPct val="80000"/>
              </a:lnSpc>
              <a:defRPr/>
            </a:pPr>
            <a:endParaRPr lang="en-US" sz="4000" dirty="0"/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Joe Rodgers,</a:t>
            </a:r>
          </a:p>
          <a:p>
            <a:pPr marR="0" algn="ctr" eaLnBrk="1" hangingPunct="1">
              <a:lnSpc>
                <a:spcPct val="80000"/>
              </a:lnSpc>
              <a:defRPr/>
            </a:pPr>
            <a:endParaRPr lang="en-US" sz="4000" dirty="0"/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 Andriy Koval, and </a:t>
            </a:r>
            <a:r>
              <a:rPr lang="en-US" sz="4000" dirty="0" err="1"/>
              <a:t>Oleksandra</a:t>
            </a:r>
            <a:r>
              <a:rPr lang="en-US" sz="4000" dirty="0"/>
              <a:t> Hararuk</a:t>
            </a:r>
          </a:p>
          <a:p>
            <a:pPr marR="0" algn="ctr" eaLnBrk="1" hangingPunct="1">
              <a:lnSpc>
                <a:spcPct val="80000"/>
              </a:lnSpc>
              <a:defRPr/>
            </a:pPr>
            <a:endParaRPr lang="en-US" sz="4000" dirty="0"/>
          </a:p>
          <a:p>
            <a:pPr marR="0" algn="ctr" eaLnBrk="1" hangingPunct="1">
              <a:lnSpc>
                <a:spcPct val="80000"/>
              </a:lnSpc>
              <a:defRPr/>
            </a:pPr>
            <a:r>
              <a:rPr lang="en-US" sz="4000" dirty="0"/>
              <a:t>SMEP, October 14, 2011</a:t>
            </a:r>
          </a:p>
          <a:p>
            <a:pPr marR="0" eaLnBrk="1" hangingPunct="1">
              <a:lnSpc>
                <a:spcPct val="80000"/>
              </a:lnSpc>
              <a:defRPr/>
            </a:pP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 rot="19919702">
            <a:off x="745136" y="5032421"/>
            <a:ext cx="2550383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535886">
            <a:off x="784514" y="2473527"/>
            <a:ext cx="239527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9171233">
            <a:off x="5306821" y="2519124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2125865">
            <a:off x="5299802" y="4793304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Contagion vs. Diffusion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810000" y="3505200"/>
            <a:ext cx="838200" cy="838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Jack</a:t>
            </a:r>
          </a:p>
        </p:txBody>
      </p:sp>
      <p:sp>
        <p:nvSpPr>
          <p:cNvPr id="6" name="Oval 5"/>
          <p:cNvSpPr/>
          <p:nvPr/>
        </p:nvSpPr>
        <p:spPr>
          <a:xfrm>
            <a:off x="2895600" y="2590800"/>
            <a:ext cx="2667000" cy="266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Nonsmoker</a:t>
            </a:r>
          </a:p>
        </p:txBody>
      </p:sp>
      <p:pic>
        <p:nvPicPr>
          <p:cNvPr id="47106" name="Picture 2" descr="http://130.18.140.19/mmsoc/subliminal/marlbor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1165901" cy="1600200"/>
          </a:xfrm>
          <a:prstGeom prst="rect">
            <a:avLst/>
          </a:prstGeom>
          <a:noFill/>
        </p:spPr>
      </p:pic>
      <p:pic>
        <p:nvPicPr>
          <p:cNvPr id="47108" name="Picture 4" descr="http://www.artofsmoking.com/camel-pil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00200"/>
            <a:ext cx="1247015" cy="1600200"/>
          </a:xfrm>
          <a:prstGeom prst="rect">
            <a:avLst/>
          </a:prstGeom>
          <a:noFill/>
        </p:spPr>
      </p:pic>
      <p:pic>
        <p:nvPicPr>
          <p:cNvPr id="47110" name="Picture 6" descr="http://www.inventorsdigest.com/wp-content/uploads/2010/12/televis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0" y="1524000"/>
            <a:ext cx="2032000" cy="1524000"/>
          </a:xfrm>
          <a:prstGeom prst="rect">
            <a:avLst/>
          </a:prstGeom>
          <a:noFill/>
        </p:spPr>
      </p:pic>
      <p:pic>
        <p:nvPicPr>
          <p:cNvPr id="47112" name="Picture 8" descr="http://blog.mpl.org/nowatmpl/books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1" y="4648200"/>
            <a:ext cx="1981199" cy="1981200"/>
          </a:xfrm>
          <a:prstGeom prst="rect">
            <a:avLst/>
          </a:prstGeom>
          <a:noFill/>
        </p:spPr>
      </p:pic>
      <p:sp>
        <p:nvSpPr>
          <p:cNvPr id="41" name="Oval 40"/>
          <p:cNvSpPr>
            <a:spLocks noChangeAspect="1"/>
          </p:cNvSpPr>
          <p:nvPr/>
        </p:nvSpPr>
        <p:spPr>
          <a:xfrm>
            <a:off x="3810000" y="3505200"/>
            <a:ext cx="838200" cy="838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Jack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57800" y="1356852"/>
            <a:ext cx="2209800" cy="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76600" y="6477000"/>
            <a:ext cx="1905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1" grpId="0" animBg="1"/>
      <p:bldP spid="41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 rot="19919702">
            <a:off x="749168" y="5048585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535886">
            <a:off x="780280" y="2492161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9171233">
            <a:off x="5306821" y="2519124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12125865">
            <a:off x="5299802" y="4793304"/>
            <a:ext cx="2481532" cy="511834"/>
          </a:xfrm>
          <a:custGeom>
            <a:avLst/>
            <a:gdLst>
              <a:gd name="connsiteX0" fmla="*/ 0 w 3001992"/>
              <a:gd name="connsiteY0" fmla="*/ 339306 h 511834"/>
              <a:gd name="connsiteX1" fmla="*/ 552090 w 3001992"/>
              <a:gd name="connsiteY1" fmla="*/ 356559 h 511834"/>
              <a:gd name="connsiteX2" fmla="*/ 793630 w 3001992"/>
              <a:gd name="connsiteY2" fmla="*/ 80514 h 511834"/>
              <a:gd name="connsiteX3" fmla="*/ 983411 w 3001992"/>
              <a:gd name="connsiteY3" fmla="*/ 494582 h 511834"/>
              <a:gd name="connsiteX4" fmla="*/ 1259456 w 3001992"/>
              <a:gd name="connsiteY4" fmla="*/ 80514 h 511834"/>
              <a:gd name="connsiteX5" fmla="*/ 1431985 w 3001992"/>
              <a:gd name="connsiteY5" fmla="*/ 477329 h 511834"/>
              <a:gd name="connsiteX6" fmla="*/ 1656271 w 3001992"/>
              <a:gd name="connsiteY6" fmla="*/ 97766 h 511834"/>
              <a:gd name="connsiteX7" fmla="*/ 1863305 w 3001992"/>
              <a:gd name="connsiteY7" fmla="*/ 460076 h 511834"/>
              <a:gd name="connsiteX8" fmla="*/ 2104845 w 3001992"/>
              <a:gd name="connsiteY8" fmla="*/ 28755 h 511834"/>
              <a:gd name="connsiteX9" fmla="*/ 2260120 w 3001992"/>
              <a:gd name="connsiteY9" fmla="*/ 511834 h 511834"/>
              <a:gd name="connsiteX10" fmla="*/ 2587924 w 3001992"/>
              <a:gd name="connsiteY10" fmla="*/ 28755 h 511834"/>
              <a:gd name="connsiteX11" fmla="*/ 2725947 w 3001992"/>
              <a:gd name="connsiteY11" fmla="*/ 339306 h 511834"/>
              <a:gd name="connsiteX12" fmla="*/ 3001992 w 3001992"/>
              <a:gd name="connsiteY12" fmla="*/ 270295 h 51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01992" h="511834">
                <a:moveTo>
                  <a:pt x="0" y="339306"/>
                </a:moveTo>
                <a:cubicBezTo>
                  <a:pt x="209909" y="369498"/>
                  <a:pt x="419818" y="399691"/>
                  <a:pt x="552090" y="356559"/>
                </a:cubicBezTo>
                <a:cubicBezTo>
                  <a:pt x="684362" y="313427"/>
                  <a:pt x="721743" y="57510"/>
                  <a:pt x="793630" y="80514"/>
                </a:cubicBezTo>
                <a:cubicBezTo>
                  <a:pt x="865517" y="103518"/>
                  <a:pt x="905773" y="494582"/>
                  <a:pt x="983411" y="494582"/>
                </a:cubicBezTo>
                <a:cubicBezTo>
                  <a:pt x="1061049" y="494582"/>
                  <a:pt x="1184694" y="83390"/>
                  <a:pt x="1259456" y="80514"/>
                </a:cubicBezTo>
                <a:cubicBezTo>
                  <a:pt x="1334218" y="77639"/>
                  <a:pt x="1365849" y="474454"/>
                  <a:pt x="1431985" y="477329"/>
                </a:cubicBezTo>
                <a:cubicBezTo>
                  <a:pt x="1498121" y="480204"/>
                  <a:pt x="1584384" y="100641"/>
                  <a:pt x="1656271" y="97766"/>
                </a:cubicBezTo>
                <a:cubicBezTo>
                  <a:pt x="1728158" y="94891"/>
                  <a:pt x="1788543" y="471578"/>
                  <a:pt x="1863305" y="460076"/>
                </a:cubicBezTo>
                <a:cubicBezTo>
                  <a:pt x="1938067" y="448574"/>
                  <a:pt x="2038709" y="20129"/>
                  <a:pt x="2104845" y="28755"/>
                </a:cubicBezTo>
                <a:cubicBezTo>
                  <a:pt x="2170981" y="37381"/>
                  <a:pt x="2179607" y="511834"/>
                  <a:pt x="2260120" y="511834"/>
                </a:cubicBezTo>
                <a:cubicBezTo>
                  <a:pt x="2340633" y="511834"/>
                  <a:pt x="2510286" y="57510"/>
                  <a:pt x="2587924" y="28755"/>
                </a:cubicBezTo>
                <a:cubicBezTo>
                  <a:pt x="2665562" y="0"/>
                  <a:pt x="2656936" y="299049"/>
                  <a:pt x="2725947" y="339306"/>
                </a:cubicBezTo>
                <a:cubicBezTo>
                  <a:pt x="2794958" y="379563"/>
                  <a:pt x="3001992" y="270295"/>
                  <a:pt x="3001992" y="270295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Contagion vs. Diffusion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810000" y="3505200"/>
            <a:ext cx="838200" cy="838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Jack</a:t>
            </a:r>
          </a:p>
        </p:txBody>
      </p:sp>
      <p:sp>
        <p:nvSpPr>
          <p:cNvPr id="6" name="Oval 5"/>
          <p:cNvSpPr/>
          <p:nvPr/>
        </p:nvSpPr>
        <p:spPr>
          <a:xfrm>
            <a:off x="2895600" y="2590800"/>
            <a:ext cx="2667000" cy="2667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Nonsmoker</a:t>
            </a:r>
          </a:p>
        </p:txBody>
      </p:sp>
      <p:pic>
        <p:nvPicPr>
          <p:cNvPr id="47106" name="Picture 2" descr="http://130.18.140.19/mmsoc/subliminal/marlbor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53000"/>
            <a:ext cx="1165901" cy="1600200"/>
          </a:xfrm>
          <a:prstGeom prst="rect">
            <a:avLst/>
          </a:prstGeom>
          <a:noFill/>
        </p:spPr>
      </p:pic>
      <p:pic>
        <p:nvPicPr>
          <p:cNvPr id="47108" name="Picture 4" descr="http://www.artofsmoking.com/camel-pilo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00200"/>
            <a:ext cx="1247015" cy="1600200"/>
          </a:xfrm>
          <a:prstGeom prst="rect">
            <a:avLst/>
          </a:prstGeom>
          <a:noFill/>
        </p:spPr>
      </p:pic>
      <p:pic>
        <p:nvPicPr>
          <p:cNvPr id="47110" name="Picture 6" descr="http://www.inventorsdigest.com/wp-content/uploads/2010/12/televis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12000" y="1524000"/>
            <a:ext cx="2032000" cy="1524000"/>
          </a:xfrm>
          <a:prstGeom prst="rect">
            <a:avLst/>
          </a:prstGeom>
          <a:noFill/>
        </p:spPr>
      </p:pic>
      <p:pic>
        <p:nvPicPr>
          <p:cNvPr id="47112" name="Picture 8" descr="http://blog.mpl.org/nowatmpl/books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1" y="4648200"/>
            <a:ext cx="1981199" cy="1981200"/>
          </a:xfrm>
          <a:prstGeom prst="rect">
            <a:avLst/>
          </a:prstGeom>
          <a:noFill/>
        </p:spPr>
      </p:pic>
      <p:sp>
        <p:nvSpPr>
          <p:cNvPr id="14" name="Oval 13"/>
          <p:cNvSpPr>
            <a:spLocks noChangeAspect="1"/>
          </p:cNvSpPr>
          <p:nvPr/>
        </p:nvSpPr>
        <p:spPr>
          <a:xfrm>
            <a:off x="1563846" y="4495951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053516" y="6019800"/>
            <a:ext cx="457200" cy="457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5410200" y="5410200"/>
            <a:ext cx="457200" cy="45720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786465" y="3736258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946206" y="6113053"/>
            <a:ext cx="457200" cy="457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2590800" y="1762432"/>
            <a:ext cx="457200" cy="457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6883400" y="3276600"/>
            <a:ext cx="457200" cy="457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053516" y="1828800"/>
            <a:ext cx="457200" cy="45720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489006" y="3421626"/>
            <a:ext cx="457200" cy="45720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087329" y="5524500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22003" y="3929216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8015065" y="3027031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823519" y="1769805"/>
            <a:ext cx="457200" cy="45720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3810000" y="3505200"/>
            <a:ext cx="838200" cy="83820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6600" y="6477000"/>
            <a:ext cx="1905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Trier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14500" y="1356852"/>
            <a:ext cx="2514600" cy="0"/>
          </a:xfrm>
          <a:prstGeom prst="line">
            <a:avLst/>
          </a:prstGeom>
          <a:ln w="38100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>
            <a:spLocks noChangeAspect="1"/>
          </p:cNvSpPr>
          <p:nvPr/>
        </p:nvSpPr>
        <p:spPr>
          <a:xfrm>
            <a:off x="3810000" y="3505200"/>
            <a:ext cx="838200" cy="83820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76600" y="6477000"/>
            <a:ext cx="1905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Smoker</a:t>
            </a:r>
          </a:p>
        </p:txBody>
      </p:sp>
    </p:spTree>
    <p:extLst>
      <p:ext uri="{BB962C8B-B14F-4D97-AF65-F5344CB8AC3E}">
        <p14:creationId xmlns:p14="http://schemas.microsoft.com/office/powerpoint/2010/main" val="38586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3.23618E-6 C -0.00747 -0.03169 -0.00122 -0.0805 0.00173 -0.11451 C 0.0026 -0.14088 0.00243 -0.17373 0.0092 -0.19917 C 0.01007 -0.20773 0.01128 -0.21652 0.01337 -0.22485 C 0.01458 -0.23572 0.01632 -0.24729 0.02083 -0.25654 C 0.02396 -0.26972 0.02656 -0.2836 0.03246 -0.29517 C 0.03576 -0.30882 0.03958 -0.32108 0.04392 -0.3338 C 0.04514 -0.33704 0.04462 -0.33981 0.04705 -0.34236 C 0.04896 -0.34421 0.05139 -0.34398 0.05347 -0.34537 C 0.06128 -0.35115 0.07066 -0.35994 0.07968 -0.3611 C 0.09201 -0.36248 0.10416 -0.3648 0.11649 -0.36688 C 0.1243 -0.36642 0.13194 -0.36595 0.13975 -0.36526 C 0.14548 -0.3648 0.15104 -0.36456 0.15659 -0.36387 C 0.15798 -0.36364 0.16215 -0.36248 0.16076 -0.36248 C 0.15868 -0.36248 0.15642 -0.36364 0.15434 -0.36387 C 0.14357 -0.36456 0.13264 -0.3648 0.1217 -0.36526 C 0.12031 -0.3715 0.12083 -0.37127 0.12083 -0.36387 " pathEditMode="relative" rAng="0" ptsTypes="ffffffffffffffff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3" y="-185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83 -0.36393 C 0.09184 -0.37803 0.07291 -0.36208 0.04843 -0.35052 C 0.04288 -0.34774 0.03854 -0.34497 0.03403 -0.33734 C 0.03073 -0.33202 0.0243 -0.32162 0.0243 -0.32139 C 0.02048 -0.30289 0.02587 -0.32508 0.01788 -0.30566 C 0.01666 -0.30289 0.0151 -0.28925 0.01458 -0.28717 C 0.01076 -0.26774 0.00555 -0.24693 0.0033 -0.22659 C -0.00035 -0.19283 0.00364 -0.22104 0.00017 -0.19769 C -0.0033 -0.12902 -0.00452 -0.06081 -0.00452 0.00809 " pathEditMode="relative" rAng="0" ptsTypes="ffffffff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1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69 C -0.03212 -0.00393 -0.01701 -0.00347 -0.03785 -0.01063 C -0.05573 -0.02659 -0.07986 -0.01456 -0.10017 -0.01063 C -0.10208 -0.00971 -0.10399 -0.00855 -0.1059 -0.00809 C -0.11267 -0.0067 -0.11979 -0.0074 -0.12656 -0.00555 C -0.12882 -0.00485 -0.13021 -0.00185 -0.13229 -0.00069 C -0.13767 0.00208 -0.14375 0.00255 -0.14931 0.0044 C -0.15174 0.00601 -0.15417 0.00833 -0.15677 0.00948 C -0.16163 0.01156 -0.17188 0.01434 -0.17188 0.01434 C -0.17379 0.01596 -0.17552 0.01804 -0.1776 0.01943 C -0.17934 0.02058 -0.18177 0.02012 -0.18316 0.02197 C -0.18455 0.02382 -0.18368 0.02775 -0.18507 0.0296 C -0.18646 0.03145 -0.18906 0.03099 -0.1908 0.03214 C -0.19271 0.03353 -0.19445 0.03538 -0.19635 0.037 C -0.19792 0.04347 -0.19844 0.05064 -0.20017 0.05711 C -0.20608 0.0807 -0.21354 0.10312 -0.21719 0.12763 C -0.21892 0.15191 -0.21875 0.17711 -0.22465 0.20047 C -0.22934 0.15792 -0.22847 0.17711 -0.22847 0.14266 " pathEditMode="relative" ptsTypes="fffffffffffffffff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3" grpId="0" animBg="1"/>
      <p:bldP spid="29" grpId="0" animBg="1"/>
      <p:bldP spid="30" grpId="0" animBg="1"/>
      <p:bldP spid="30" grpId="1" animBg="1"/>
      <p:bldP spid="32" grpId="0" animBg="1"/>
      <p:bldP spid="33" grpId="0" animBg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8912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Work by David Rowe (Rowe et al, 1994) showed that </a:t>
            </a:r>
            <a:r>
              <a:rPr lang="en-US" u="sng" dirty="0"/>
              <a:t>onset </a:t>
            </a:r>
            <a:r>
              <a:rPr lang="en-US" dirty="0"/>
              <a:t>of smoking is all about social contagion</a:t>
            </a:r>
          </a:p>
          <a:p>
            <a:pPr eaLnBrk="1" hangingPunct="1"/>
            <a:r>
              <a:rPr lang="en-US" dirty="0"/>
              <a:t>But </a:t>
            </a:r>
            <a:r>
              <a:rPr lang="en-US" u="sng" dirty="0"/>
              <a:t>transition to regular smoking</a:t>
            </a:r>
            <a:r>
              <a:rPr lang="en-US" dirty="0"/>
              <a:t> is all about general diffusion</a:t>
            </a:r>
          </a:p>
          <a:p>
            <a:pPr eaLnBrk="1" hangingPunct="1"/>
            <a:r>
              <a:rPr lang="en-US" dirty="0"/>
              <a:t>In other words, kids start smoking because their friends encourage them to;  they continue smoking because of the presence of a “smoking culture” in their families, on </a:t>
            </a:r>
            <a:r>
              <a:rPr lang="en-US" dirty="0" err="1"/>
              <a:t>tv</a:t>
            </a:r>
            <a:r>
              <a:rPr lang="en-US" dirty="0"/>
              <a:t>, in magazines, etc.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219200" y="5029200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24200" y="5029200"/>
            <a:ext cx="1188720" cy="118872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Nonsmokers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Triers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Smokers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105400" y="5029200"/>
            <a:ext cx="1188720" cy="118872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934200" y="5029200"/>
            <a:ext cx="1188720" cy="11887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5" idx="2"/>
          </p:cNvCxnSpPr>
          <p:nvPr/>
        </p:nvCxnSpPr>
        <p:spPr>
          <a:xfrm>
            <a:off x="2407920" y="5623560"/>
            <a:ext cx="7162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11" idx="2"/>
          </p:cNvCxnSpPr>
          <p:nvPr/>
        </p:nvCxnSpPr>
        <p:spPr>
          <a:xfrm>
            <a:off x="4312920" y="5623560"/>
            <a:ext cx="7924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7"/>
            <a:endCxn id="12" idx="1"/>
          </p:cNvCxnSpPr>
          <p:nvPr/>
        </p:nvCxnSpPr>
        <p:spPr>
          <a:xfrm rot="5400000" flipH="1" flipV="1">
            <a:off x="6614160" y="4709160"/>
            <a:ext cx="1588" cy="988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11" idx="5"/>
          </p:cNvCxnSpPr>
          <p:nvPr/>
        </p:nvCxnSpPr>
        <p:spPr>
          <a:xfrm rot="5400000">
            <a:off x="6614160" y="5549712"/>
            <a:ext cx="1588" cy="988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52578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9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9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01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Immune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192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10000" y="4964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diffusion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05000" y="4964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contagion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715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These two processes are similar, but have tremendously different policy implications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E.g., consider the delivery of a pregnancy reduction campaign to inner-city adolescent girls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Social contagion implies intervene at the friendship/dyad level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/>
              <a:t>General diffusion implies use an ad campaign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96071"/>
              </p:ext>
            </p:extLst>
          </p:nvPr>
        </p:nvGraphicFramePr>
        <p:xfrm>
          <a:off x="650875" y="873125"/>
          <a:ext cx="7443788" cy="594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829167" imgH="3838590" progId="Excel.Sheet.8">
                  <p:embed/>
                </p:oleObj>
              </mc:Choice>
              <mc:Fallback>
                <p:oleObj name="Chart" r:id="rId2" imgW="4829167" imgH="3838590" progId="Excel.Sheet.8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873125"/>
                        <a:ext cx="7443788" cy="594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05000" y="2895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4038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C00CC"/>
                </a:solidFill>
              </a:rPr>
              <a:t>contagion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066800" y="1589088"/>
          <a:ext cx="6705600" cy="526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4800608" imgH="3771782" progId="Excel.Sheet.8">
                  <p:embed/>
                </p:oleObj>
              </mc:Choice>
              <mc:Fallback>
                <p:oleObj name="Chart" r:id="rId2" imgW="4800608" imgH="3771782" progId="Excel.Sheet.8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589088"/>
                        <a:ext cx="6705600" cy="526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42950"/>
          </a:xfrm>
        </p:spPr>
        <p:txBody>
          <a:bodyPr/>
          <a:lstStyle/>
          <a:p>
            <a:pPr eaLnBrk="1" hangingPunct="1"/>
            <a:r>
              <a:rPr lang="en-US" sz="3200"/>
              <a:t>From Rodgers, Rowe, &amp; Buster (1998)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819150"/>
          </a:xfrm>
        </p:spPr>
        <p:txBody>
          <a:bodyPr/>
          <a:lstStyle/>
          <a:p>
            <a:pPr eaLnBrk="1" hangingPunct="1"/>
            <a:r>
              <a:rPr lang="en-US" sz="3200"/>
              <a:t>From Rodgers &amp; Johnson (2007)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85800" y="1905000"/>
          <a:ext cx="7467600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334166" imgH="3857621" progId="Excel.Sheet.8">
                  <p:embed/>
                </p:oleObj>
              </mc:Choice>
              <mc:Fallback>
                <p:oleObj name="Chart" r:id="rId2" imgW="6334166" imgH="3857621" progId="Excel.Sheet.8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05000"/>
                        <a:ext cx="7467600" cy="454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/>
              <a:t>EMOSA Religious Involvement Model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In this new application, we posit the same type of social contagion – i.e., a social influence process that passes from person to person – as a potential for influencing religious behavior upon entry into college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We have longitudinal data, from the NLSY97, that reflects ongoing religious involvement behavior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Looking forward: Is there a visual tell-tale sign for free transitions?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Involvement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National Longitudinal Survey of Youth </a:t>
            </a:r>
            <a:r>
              <a:rPr lang="en-US" sz="2800" dirty="0"/>
              <a:t>(NLSY97)</a:t>
            </a:r>
          </a:p>
          <a:p>
            <a:endParaRPr lang="en-US" dirty="0"/>
          </a:p>
          <a:p>
            <a:r>
              <a:rPr lang="en-US" dirty="0"/>
              <a:t>Over 9,000 respondents</a:t>
            </a:r>
          </a:p>
          <a:p>
            <a:r>
              <a:rPr lang="en-US" dirty="0"/>
              <a:t>5,214 Included ( No missing data)</a:t>
            </a:r>
          </a:p>
          <a:p>
            <a:endParaRPr lang="en-US" dirty="0"/>
          </a:p>
          <a:p>
            <a:r>
              <a:rPr lang="en-US" dirty="0"/>
              <a:t>Age at 2000 : 16-20</a:t>
            </a:r>
          </a:p>
          <a:p>
            <a:r>
              <a:rPr lang="en-US" dirty="0"/>
              <a:t>Cohorts:</a:t>
            </a:r>
          </a:p>
          <a:p>
            <a:pPr marL="0" indent="0">
              <a:buNone/>
            </a:pPr>
            <a:r>
              <a:rPr lang="en-US" dirty="0"/>
              <a:t>	     1980 – 1981 – 1982 – 1983 – 1984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1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Involvement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Q: “In the past year, how frequently did you attend a place of worship?”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58423"/>
              </p:ext>
            </p:extLst>
          </p:nvPr>
        </p:nvGraphicFramePr>
        <p:xfrm>
          <a:off x="3657600" y="2895602"/>
          <a:ext cx="3810000" cy="373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'Everyday'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'Several times a week'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'About once a week'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'About twice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'About once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'Less than once a month'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'Once or twice'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  'Never'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62400" y="2898648"/>
            <a:ext cx="3657600" cy="1345707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rgbClr val="33CC33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4305299"/>
            <a:ext cx="3675355" cy="1345709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8496" y="5715000"/>
            <a:ext cx="3657600" cy="9143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19094" y="3200400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3196" y="4716543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1137" y="5858476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</p:spTree>
    <p:extLst>
      <p:ext uri="{BB962C8B-B14F-4D97-AF65-F5344CB8AC3E}">
        <p14:creationId xmlns:p14="http://schemas.microsoft.com/office/powerpoint/2010/main" val="4139458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39825"/>
          </a:xfrm>
        </p:spPr>
        <p:txBody>
          <a:bodyPr/>
          <a:lstStyle/>
          <a:p>
            <a:pPr eaLnBrk="1" hangingPunct="1"/>
            <a:r>
              <a:rPr lang="en-US"/>
              <a:t>Acknowledgements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0" y="1752600"/>
            <a:ext cx="9144000" cy="45307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EMOSA models have been in development for almost 25 years, as a collaborative effort shared with my colleague </a:t>
            </a:r>
            <a:r>
              <a:rPr lang="en-US" b="1" dirty="0"/>
              <a:t>David Rowe</a:t>
            </a:r>
            <a:r>
              <a:rPr lang="en-US" dirty="0"/>
              <a:t>, University of Arizona – who died in February, 2002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Other collaborators – Grad students </a:t>
            </a:r>
            <a:r>
              <a:rPr lang="en-US" b="1" dirty="0"/>
              <a:t>Sylvia </a:t>
            </a:r>
            <a:r>
              <a:rPr lang="en-US" b="1" dirty="0" err="1"/>
              <a:t>Meseck-Bushey</a:t>
            </a:r>
            <a:r>
              <a:rPr lang="en-US" b="1" dirty="0"/>
              <a:t>, Maury Buster, Amber Johnson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Collaborator on today’s work: </a:t>
            </a:r>
            <a:r>
              <a:rPr lang="en-US" b="1" dirty="0"/>
              <a:t>Andriy Koval</a:t>
            </a:r>
            <a:r>
              <a:rPr lang="en-US" dirty="0"/>
              <a:t> - current OU Quant grad student, </a:t>
            </a:r>
            <a:r>
              <a:rPr lang="en-US" b="1" dirty="0" err="1"/>
              <a:t>Oleksandra</a:t>
            </a:r>
            <a:r>
              <a:rPr lang="en-US" b="1" dirty="0"/>
              <a:t> Hararuk </a:t>
            </a:r>
            <a:r>
              <a:rPr lang="en-US" dirty="0"/>
              <a:t>– OU ecological modeling lab, </a:t>
            </a:r>
            <a:r>
              <a:rPr lang="en-US" b="1" dirty="0"/>
              <a:t>William Beasley </a:t>
            </a:r>
            <a:r>
              <a:rPr lang="en-US" dirty="0"/>
              <a:t>- OU Health Sciences Center, Department of Pediatrics 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402673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474337" y="91440"/>
            <a:ext cx="2606040" cy="3325367"/>
            <a:chOff x="6474337" y="91440"/>
            <a:chExt cx="2606040" cy="3325367"/>
          </a:xfrm>
        </p:grpSpPr>
        <p:sp>
          <p:nvSpPr>
            <p:cNvPr id="6" name="Rectangle 5"/>
            <p:cNvSpPr/>
            <p:nvPr/>
          </p:nvSpPr>
          <p:spPr>
            <a:xfrm>
              <a:off x="6474337" y="91440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7000" y="13716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74337" y="2792004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33600" y="2209800"/>
            <a:ext cx="4352544" cy="3112532"/>
            <a:chOff x="2133600" y="2209800"/>
            <a:chExt cx="4352544" cy="3112532"/>
          </a:xfrm>
        </p:grpSpPr>
        <p:sp>
          <p:nvSpPr>
            <p:cNvPr id="12" name="TextBox 11"/>
            <p:cNvSpPr txBox="1"/>
            <p:nvPr/>
          </p:nvSpPr>
          <p:spPr>
            <a:xfrm>
              <a:off x="2133600" y="3938326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.29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39696" y="3047475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.44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13476" y="2209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.58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52744" y="4110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.24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3600" y="4953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301218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91000" y="3962400"/>
            <a:ext cx="947189" cy="1982786"/>
            <a:chOff x="5867400" y="3941236"/>
            <a:chExt cx="947189" cy="1982786"/>
          </a:xfrm>
        </p:grpSpPr>
        <p:sp>
          <p:nvSpPr>
            <p:cNvPr id="4" name="TextBox 3"/>
            <p:cNvSpPr txBox="1"/>
            <p:nvPr/>
          </p:nvSpPr>
          <p:spPr>
            <a:xfrm>
              <a:off x="5881589" y="3941236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5867400" y="4234368"/>
              <a:ext cx="228600" cy="45213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981700" y="5554690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881589" y="5134712"/>
              <a:ext cx="290611" cy="471256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04796" y="3404092"/>
            <a:ext cx="7233693" cy="1760037"/>
            <a:chOff x="304796" y="3404092"/>
            <a:chExt cx="7233693" cy="1760037"/>
          </a:xfrm>
        </p:grpSpPr>
        <p:grpSp>
          <p:nvGrpSpPr>
            <p:cNvPr id="27" name="Group 26"/>
            <p:cNvGrpSpPr/>
            <p:nvPr/>
          </p:nvGrpSpPr>
          <p:grpSpPr>
            <a:xfrm>
              <a:off x="5867400" y="4398264"/>
              <a:ext cx="1671089" cy="765865"/>
              <a:chOff x="5867400" y="4398264"/>
              <a:chExt cx="1671089" cy="765865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705600" y="43982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24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5867400" y="4686498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6705600" y="4794797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28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867400" y="5083031"/>
                <a:ext cx="1219200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304796" y="3404092"/>
              <a:ext cx="2286004" cy="1635204"/>
              <a:chOff x="304796" y="3404092"/>
              <a:chExt cx="2286004" cy="163520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04799" y="3404092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16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304799" y="3675364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304796" y="4669964"/>
                <a:ext cx="832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20</a:t>
                </a: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304796" y="4941236"/>
                <a:ext cx="2286001" cy="0"/>
              </a:xfrm>
              <a:prstGeom prst="line">
                <a:avLst/>
              </a:prstGeom>
              <a:ln>
                <a:solidFill>
                  <a:srgbClr val="7030A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77340"/>
              </p:ext>
            </p:extLst>
          </p:nvPr>
        </p:nvGraphicFramePr>
        <p:xfrm>
          <a:off x="6471658" y="1846668"/>
          <a:ext cx="2593463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468979" y="1817331"/>
            <a:ext cx="2608719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28600" y="4028932"/>
            <a:ext cx="8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13793" y="1295400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1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OE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62584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'Everyday';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'Several times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week'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474337" y="91440"/>
            <a:ext cx="2606040" cy="120396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72400" y="47244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3793" y="1295400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858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2697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477000" y="1371600"/>
            <a:ext cx="2603377" cy="1359407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50586" y="848380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</p:spTree>
    <p:extLst>
      <p:ext uri="{BB962C8B-B14F-4D97-AF65-F5344CB8AC3E}">
        <p14:creationId xmlns:p14="http://schemas.microsoft.com/office/powerpoint/2010/main" val="141295813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2697"/>
              </p:ext>
            </p:extLst>
          </p:nvPr>
        </p:nvGraphicFramePr>
        <p:xfrm>
          <a:off x="6477000" y="120777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'About twice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'About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‘LT once a month'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477000" y="1371600"/>
            <a:ext cx="2603377" cy="1359407"/>
          </a:xfrm>
          <a:prstGeom prst="rect">
            <a:avLst/>
          </a:prstGeom>
          <a:noFill/>
          <a:ln w="38100">
            <a:solidFill>
              <a:srgbClr val="CC9900"/>
            </a:solidFill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RREGULA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400" y="41910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.27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0586" y="848380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</p:spTree>
    <p:extLst>
      <p:ext uri="{BB962C8B-B14F-4D97-AF65-F5344CB8AC3E}">
        <p14:creationId xmlns:p14="http://schemas.microsoft.com/office/powerpoint/2010/main" val="141295813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91000" y="1905000"/>
            <a:ext cx="947189" cy="1982786"/>
            <a:chOff x="5867400" y="3941236"/>
            <a:chExt cx="947189" cy="1982786"/>
          </a:xfrm>
        </p:grpSpPr>
        <p:sp>
          <p:nvSpPr>
            <p:cNvPr id="7" name="TextBox 6"/>
            <p:cNvSpPr txBox="1"/>
            <p:nvPr/>
          </p:nvSpPr>
          <p:spPr>
            <a:xfrm>
              <a:off x="5881589" y="3941236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867400" y="4234368"/>
              <a:ext cx="228600" cy="452130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81700" y="5554690"/>
              <a:ext cx="832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24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881589" y="5134712"/>
              <a:ext cx="290611" cy="471256"/>
            </a:xfrm>
            <a:prstGeom prst="line">
              <a:avLst/>
            </a:prstGeom>
            <a:ln>
              <a:solidFill>
                <a:srgbClr val="7030A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141"/>
              </p:ext>
            </p:extLst>
          </p:nvPr>
        </p:nvGraphicFramePr>
        <p:xfrm>
          <a:off x="6400800" y="762000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398137" y="3433227"/>
            <a:ext cx="2590800" cy="6248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53374" y="2893833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</p:spTree>
    <p:extLst>
      <p:ext uri="{BB962C8B-B14F-4D97-AF65-F5344CB8AC3E}">
        <p14:creationId xmlns:p14="http://schemas.microsoft.com/office/powerpoint/2010/main" val="18820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71141"/>
              </p:ext>
            </p:extLst>
          </p:nvPr>
        </p:nvGraphicFramePr>
        <p:xfrm>
          <a:off x="6400800" y="762000"/>
          <a:ext cx="2590800" cy="32823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0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18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99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'Once or twice'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1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'Never'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398137" y="3433227"/>
            <a:ext cx="2590800" cy="624803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NONGOERS - 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365" y="201434"/>
            <a:ext cx="7485270" cy="64551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8600" y="2514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.55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3375" y="4095809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</p:spTree>
    <p:extLst>
      <p:ext uri="{BB962C8B-B14F-4D97-AF65-F5344CB8AC3E}">
        <p14:creationId xmlns:p14="http://schemas.microsoft.com/office/powerpoint/2010/main" val="18820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3" y="204482"/>
            <a:ext cx="7479174" cy="64490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5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4972793"/>
      </p:ext>
    </p:extLst>
  </p:cSld>
  <p:clrMapOvr>
    <a:masterClrMapping/>
  </p:clrMapOvr>
  <p:transition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6477000" y="29413"/>
            <a:ext cx="2610479" cy="1365391"/>
            <a:chOff x="1671961" y="3431362"/>
            <a:chExt cx="2610479" cy="136539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961" y="3431362"/>
              <a:ext cx="2590586" cy="1365391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676400" y="3512078"/>
              <a:ext cx="2606040" cy="1203960"/>
            </a:xfrm>
            <a:prstGeom prst="rect">
              <a:avLst/>
            </a:prstGeom>
            <a:noFill/>
            <a:ln w="38100">
              <a:solidFill>
                <a:srgbClr val="008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3"/>
          <p:cNvGrpSpPr/>
          <p:nvPr/>
        </p:nvGrpSpPr>
        <p:grpSpPr>
          <a:xfrm>
            <a:off x="6481439" y="1396878"/>
            <a:ext cx="2614621" cy="1374269"/>
            <a:chOff x="2998655" y="3048000"/>
            <a:chExt cx="2614621" cy="137426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8655" y="3056878"/>
              <a:ext cx="2590586" cy="1365391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009899" y="3048000"/>
              <a:ext cx="2603377" cy="1359407"/>
            </a:xfrm>
            <a:prstGeom prst="rect">
              <a:avLst/>
            </a:prstGeom>
            <a:noFill/>
            <a:ln w="38100">
              <a:solidFill>
                <a:srgbClr val="CC9900"/>
              </a:solidFill>
            </a:ln>
            <a:effectLst>
              <a:glow rad="101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6489059" y="2813380"/>
            <a:ext cx="2590800" cy="920420"/>
            <a:chOff x="4190786" y="5257800"/>
            <a:chExt cx="2590800" cy="92042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5257800"/>
              <a:ext cx="2590586" cy="92042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190786" y="5257800"/>
              <a:ext cx="2590800" cy="6248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39"/>
          <p:cNvGrpSpPr/>
          <p:nvPr/>
        </p:nvGrpSpPr>
        <p:grpSpPr>
          <a:xfrm>
            <a:off x="-1704807" y="-375197"/>
            <a:ext cx="10925007" cy="7676187"/>
            <a:chOff x="-994397" y="-451397"/>
            <a:chExt cx="10925007" cy="7676187"/>
          </a:xfrm>
        </p:grpSpPr>
        <p:grpSp>
          <p:nvGrpSpPr>
            <p:cNvPr id="70" name="Group 3"/>
            <p:cNvGrpSpPr/>
            <p:nvPr/>
          </p:nvGrpSpPr>
          <p:grpSpPr>
            <a:xfrm>
              <a:off x="-994397" y="-451397"/>
              <a:ext cx="10925007" cy="7676187"/>
              <a:chOff x="-918197" y="-451397"/>
              <a:chExt cx="10925007" cy="7676187"/>
            </a:xfrm>
          </p:grpSpPr>
          <p:sp>
            <p:nvSpPr>
              <p:cNvPr id="74" name="Arc 73"/>
              <p:cNvSpPr/>
              <p:nvPr/>
            </p:nvSpPr>
            <p:spPr>
              <a:xfrm>
                <a:off x="1909022" y="1418368"/>
                <a:ext cx="2467356" cy="2476500"/>
              </a:xfrm>
              <a:prstGeom prst="arc">
                <a:avLst>
                  <a:gd name="adj1" fmla="val 16820694"/>
                  <a:gd name="adj2" fmla="val 20680747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/>
              <p:cNvSpPr/>
              <p:nvPr/>
            </p:nvSpPr>
            <p:spPr>
              <a:xfrm>
                <a:off x="4302915" y="3529171"/>
                <a:ext cx="2474976" cy="2538559"/>
              </a:xfrm>
              <a:prstGeom prst="arc">
                <a:avLst>
                  <a:gd name="adj1" fmla="val 16686878"/>
                  <a:gd name="adj2" fmla="val 20756831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/>
              <p:cNvSpPr/>
              <p:nvPr/>
            </p:nvSpPr>
            <p:spPr>
              <a:xfrm>
                <a:off x="-918197" y="442990"/>
                <a:ext cx="8686800" cy="6781800"/>
              </a:xfrm>
              <a:prstGeom prst="arc">
                <a:avLst>
                  <a:gd name="adj1" fmla="val 16187129"/>
                  <a:gd name="adj2" fmla="val 497713"/>
                </a:avLst>
              </a:prstGeom>
              <a:ln w="12700">
                <a:solidFill>
                  <a:schemeClr val="tx1">
                    <a:alpha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/>
              <p:cNvSpPr/>
              <p:nvPr/>
            </p:nvSpPr>
            <p:spPr>
              <a:xfrm rot="10800000">
                <a:off x="1472410" y="-451397"/>
                <a:ext cx="8534400" cy="6929029"/>
              </a:xfrm>
              <a:prstGeom prst="arc">
                <a:avLst>
                  <a:gd name="adj1" fmla="val 16422818"/>
                  <a:gd name="adj2" fmla="val 366010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Arc 77"/>
              <p:cNvSpPr/>
              <p:nvPr/>
            </p:nvSpPr>
            <p:spPr>
              <a:xfrm rot="10800000">
                <a:off x="2243328" y="838200"/>
                <a:ext cx="2535936" cy="2599872"/>
              </a:xfrm>
              <a:prstGeom prst="arc">
                <a:avLst>
                  <a:gd name="adj1" fmla="val 16987550"/>
                  <a:gd name="adj2" fmla="val 20428102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Arc 78"/>
              <p:cNvSpPr/>
              <p:nvPr/>
            </p:nvSpPr>
            <p:spPr>
              <a:xfrm rot="10800000">
                <a:off x="4721381" y="3130254"/>
                <a:ext cx="2380489" cy="2497130"/>
              </a:xfrm>
              <a:prstGeom prst="arc">
                <a:avLst>
                  <a:gd name="adj1" fmla="val 17232157"/>
                  <a:gd name="adj2" fmla="val 20874488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Oval 70"/>
            <p:cNvSpPr/>
            <p:nvPr/>
          </p:nvSpPr>
          <p:spPr>
            <a:xfrm>
              <a:off x="1279074" y="519190"/>
              <a:ext cx="1488736" cy="1462010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Goers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529810" y="2667000"/>
              <a:ext cx="1600200" cy="1583806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Irregulars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892010" y="4800600"/>
              <a:ext cx="1548610" cy="1533884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Absentees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9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03747E-7 L -0.68438 0.1110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19" y="55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1124E-6 L -0.46666 0.218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1089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7622E-6 L -0.20139 0.344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9" y="172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Mathematical/Statistical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Mathematical/statistical models purport to represent the behavioral processes that are being modeled</a:t>
            </a:r>
          </a:p>
          <a:p>
            <a:r>
              <a:rPr lang="en-US" dirty="0"/>
              <a:t>Models have exactly two features</a:t>
            </a:r>
          </a:p>
          <a:p>
            <a:pPr lvl="1"/>
            <a:r>
              <a:rPr lang="en-US" dirty="0"/>
              <a:t>They match reality (fit)</a:t>
            </a:r>
          </a:p>
          <a:p>
            <a:pPr lvl="1"/>
            <a:r>
              <a:rPr lang="en-US" dirty="0"/>
              <a:t>They are simpler than that reality (parsimony)</a:t>
            </a:r>
          </a:p>
          <a:p>
            <a:r>
              <a:rPr lang="en-US" dirty="0"/>
              <a:t>Some models are designed as broad representations, portable models – e.g., regression, SEM, MLM</a:t>
            </a:r>
          </a:p>
          <a:p>
            <a:r>
              <a:rPr lang="en-US" dirty="0"/>
              <a:t>Some models are built to match a particular version of reality</a:t>
            </a:r>
          </a:p>
          <a:p>
            <a:r>
              <a:rPr lang="en-US" dirty="0"/>
              <a:t>EMOSA models are an example of the latter</a:t>
            </a:r>
          </a:p>
          <a:p>
            <a:pPr lvl="2">
              <a:buNone/>
            </a:pPr>
            <a:endParaRPr lang="en-US" dirty="0"/>
          </a:p>
          <a:p>
            <a:pPr lvl="2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	</a:t>
            </a:r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405610" y="126760"/>
            <a:ext cx="8153825" cy="6959840"/>
            <a:chOff x="0" y="0"/>
            <a:chExt cx="8107443" cy="695984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0"/>
              <a:ext cx="8107443" cy="6959840"/>
              <a:chOff x="0" y="0"/>
              <a:chExt cx="8153827" cy="6959840"/>
            </a:xfrm>
          </p:grpSpPr>
          <p:graphicFrame>
            <p:nvGraphicFramePr>
              <p:cNvPr id="18" name="Chart 1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7437077"/>
                  </p:ext>
                </p:extLst>
              </p:nvPr>
            </p:nvGraphicFramePr>
            <p:xfrm>
              <a:off x="2893498" y="4498625"/>
              <a:ext cx="2946993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19" name="Chart 1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78680130"/>
                  </p:ext>
                </p:extLst>
              </p:nvPr>
            </p:nvGraphicFramePr>
            <p:xfrm>
              <a:off x="21981" y="4454663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28806936"/>
                  </p:ext>
                </p:extLst>
              </p:nvPr>
            </p:nvGraphicFramePr>
            <p:xfrm>
              <a:off x="0" y="2146682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22" name="Group 21"/>
              <p:cNvGrpSpPr/>
              <p:nvPr/>
            </p:nvGrpSpPr>
            <p:grpSpPr>
              <a:xfrm>
                <a:off x="129133" y="0"/>
                <a:ext cx="8024694" cy="6635453"/>
                <a:chOff x="129133" y="0"/>
                <a:chExt cx="8024694" cy="6635453"/>
              </a:xfrm>
            </p:grpSpPr>
            <p:graphicFrame>
              <p:nvGraphicFramePr>
                <p:cNvPr id="24" name="Chart 2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3001520"/>
                    </p:ext>
                  </p:extLst>
                </p:nvPr>
              </p:nvGraphicFramePr>
              <p:xfrm>
                <a:off x="129133" y="136072"/>
                <a:ext cx="2991780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pSp>
              <p:nvGrpSpPr>
                <p:cNvPr id="23" name="Group 22"/>
                <p:cNvGrpSpPr/>
                <p:nvPr/>
              </p:nvGrpSpPr>
              <p:grpSpPr>
                <a:xfrm>
                  <a:off x="626377" y="0"/>
                  <a:ext cx="7527450" cy="6635453"/>
                  <a:chOff x="625904" y="0"/>
                  <a:chExt cx="8049642" cy="7209129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2450007" y="0"/>
                    <a:ext cx="6225539" cy="2700953"/>
                    <a:chOff x="2450007" y="0"/>
                    <a:chExt cx="5639572" cy="2469753"/>
                  </a:xfrm>
                </p:grpSpPr>
                <p:graphicFrame>
                  <p:nvGraphicFramePr>
                    <p:cNvPr id="59" name="Chart 58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387256942"/>
                        </p:ext>
                      </p:extLst>
                    </p:nvPr>
                  </p:nvGraphicFramePr>
                  <p:xfrm>
                    <a:off x="5232958" y="24644"/>
                    <a:ext cx="2856621" cy="244510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6"/>
                    </a:graphicData>
                  </a:graphic>
                </p:graphicFrame>
                <p:graphicFrame>
                  <p:nvGraphicFramePr>
                    <p:cNvPr id="60" name="Chart 59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898270729"/>
                        </p:ext>
                      </p:extLst>
                    </p:nvPr>
                  </p:nvGraphicFramePr>
                  <p:xfrm>
                    <a:off x="2450007" y="0"/>
                    <a:ext cx="2851205" cy="244433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7"/>
                    </a:graphicData>
                  </a:graphic>
                </p:graphicFrame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7988057" y="335061"/>
                    <a:ext cx="55995" cy="6874068"/>
                    <a:chOff x="7988058" y="335061"/>
                    <a:chExt cx="56077" cy="6874068"/>
                  </a:xfrm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7988058" y="335061"/>
                      <a:ext cx="52475" cy="6874068"/>
                      <a:chOff x="7988058" y="335061"/>
                      <a:chExt cx="52475" cy="6874068"/>
                    </a:xfrm>
                  </p:grpSpPr>
                  <p:cxnSp>
                    <p:nvCxnSpPr>
                      <p:cNvPr id="45" name="Straight Connector 44"/>
                      <p:cNvCxnSpPr/>
                      <p:nvPr/>
                    </p:nvCxnSpPr>
                    <p:spPr>
                      <a:xfrm>
                        <a:off x="8028058" y="335061"/>
                        <a:ext cx="12475" cy="6874068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 flipH="1" flipV="1">
                        <a:off x="7990212" y="33675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>
                      <a:xfrm flipH="1" flipV="1">
                        <a:off x="7988058" y="79467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 flipH="1" flipV="1">
                        <a:off x="7989495" y="125259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/>
                      <p:cNvCxnSpPr/>
                      <p:nvPr/>
                    </p:nvCxnSpPr>
                    <p:spPr>
                      <a:xfrm flipH="1" flipV="1">
                        <a:off x="7990931" y="171410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>
                      <a:xfrm flipH="1" flipV="1">
                        <a:off x="7992369" y="2168427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/>
                      <p:cNvCxnSpPr/>
                      <p:nvPr/>
                    </p:nvCxnSpPr>
                    <p:spPr>
                      <a:xfrm flipH="1" flipV="1">
                        <a:off x="7993807" y="308642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/>
                      <p:cNvCxnSpPr/>
                      <p:nvPr/>
                    </p:nvCxnSpPr>
                    <p:spPr>
                      <a:xfrm flipH="1" flipV="1">
                        <a:off x="7995245" y="3547934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/>
                      <p:cNvCxnSpPr/>
                      <p:nvPr/>
                    </p:nvCxnSpPr>
                    <p:spPr>
                      <a:xfrm flipH="1" flipV="1">
                        <a:off x="7993088" y="400225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7994527" y="446017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7995244" y="537745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 flipH="1" flipV="1">
                        <a:off x="7996682" y="5838965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 flipH="1" flipV="1">
                        <a:off x="7994525" y="629328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/>
                      <p:cNvCxnSpPr/>
                      <p:nvPr/>
                    </p:nvCxnSpPr>
                    <p:spPr>
                      <a:xfrm flipH="1" flipV="1">
                        <a:off x="7995964" y="675120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flipH="1" flipV="1">
                      <a:off x="8000995" y="2626347"/>
                      <a:ext cx="43140" cy="3"/>
                    </a:xfrm>
                    <a:prstGeom prst="line">
                      <a:avLst/>
                    </a:prstGeom>
                    <a:ln w="6350"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625904" y="335061"/>
                    <a:ext cx="7375071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25" name="Chart 24"/>
                <p:cNvGraphicFramePr>
                  <a:graphicFrameLocks noChangeAspect="1"/>
                </p:cNvGraphicFramePr>
                <p:nvPr/>
              </p:nvGraphicFramePr>
              <p:xfrm>
                <a:off x="2579534" y="2168663"/>
                <a:ext cx="3070889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26" name="Chart 2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736585149"/>
                    </p:ext>
                  </p:extLst>
                </p:nvPr>
              </p:nvGraphicFramePr>
              <p:xfrm>
                <a:off x="5171852" y="2403125"/>
                <a:ext cx="2951772" cy="246121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p:grpSp>
        </p:grpSp>
        <p:graphicFrame>
          <p:nvGraphicFramePr>
            <p:cNvPr id="15" name="Chart 14"/>
            <p:cNvGraphicFramePr>
              <a:graphicFrameLocks noChangeAspect="1"/>
            </p:cNvGraphicFramePr>
            <p:nvPr/>
          </p:nvGraphicFramePr>
          <p:xfrm>
            <a:off x="4901292" y="4255791"/>
            <a:ext cx="2955371" cy="2571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>
            <a:off x="12268200" y="4355598"/>
            <a:ext cx="0" cy="129540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137"/>
          <p:cNvGrpSpPr/>
          <p:nvPr/>
        </p:nvGrpSpPr>
        <p:grpSpPr>
          <a:xfrm>
            <a:off x="387586" y="2245074"/>
            <a:ext cx="1950429" cy="269526"/>
            <a:chOff x="1498732" y="1827829"/>
            <a:chExt cx="1999560" cy="291881"/>
          </a:xfrm>
        </p:grpSpPr>
        <p:sp>
          <p:nvSpPr>
            <p:cNvPr id="64" name="TextBox 63"/>
            <p:cNvSpPr txBox="1"/>
            <p:nvPr/>
          </p:nvSpPr>
          <p:spPr>
            <a:xfrm>
              <a:off x="1498732" y="1842714"/>
              <a:ext cx="533400" cy="27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12849" y="1837702"/>
              <a:ext cx="53340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90859" y="1837697"/>
              <a:ext cx="533400" cy="27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2005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64892" y="1827829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2007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19014" y="4370242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220499" y="4365614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86764" y="4365609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149149" y="4356497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05014" y="6449819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06499" y="6445191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972764" y="6445186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435149" y="6436074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grpSp>
        <p:nvGrpSpPr>
          <p:cNvPr id="94" name="Group 21"/>
          <p:cNvGrpSpPr/>
          <p:nvPr/>
        </p:nvGrpSpPr>
        <p:grpSpPr>
          <a:xfrm>
            <a:off x="182880" y="430143"/>
            <a:ext cx="6971445" cy="6293486"/>
            <a:chOff x="1088627" y="117790"/>
            <a:chExt cx="6971445" cy="6293486"/>
          </a:xfrm>
          <a:effectLst>
            <a:outerShdw blurRad="101600" algn="ctr" rotWithShape="0">
              <a:prstClr val="black">
                <a:alpha val="22000"/>
              </a:prstClr>
            </a:outerShdw>
          </a:effectLst>
        </p:grpSpPr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1088627" y="117790"/>
              <a:ext cx="2331720" cy="2084457"/>
            </a:xfrm>
            <a:prstGeom prst="rect">
              <a:avLst/>
            </a:prstGeom>
            <a:noFill/>
            <a:ln w="88900">
              <a:solidFill>
                <a:srgbClr val="33CC33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3396161" y="2211718"/>
              <a:ext cx="2340039" cy="2133589"/>
            </a:xfrm>
            <a:prstGeom prst="rect">
              <a:avLst/>
            </a:prstGeom>
            <a:noFill/>
            <a:ln w="88900">
              <a:solidFill>
                <a:srgbClr val="FFFF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 noChangeAspect="1"/>
            </p:cNvSpPr>
            <p:nvPr/>
          </p:nvSpPr>
          <p:spPr>
            <a:xfrm>
              <a:off x="5736200" y="4345308"/>
              <a:ext cx="2323872" cy="2065968"/>
            </a:xfrm>
            <a:prstGeom prst="rect">
              <a:avLst/>
            </a:prstGeom>
            <a:noFill/>
            <a:ln w="88900">
              <a:solidFill>
                <a:srgbClr val="FF00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2281" y="48768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-3797" y="52783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-3797" y="57150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106" y="612648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281" y="27842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3106" y="32064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3106" y="36258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3106" y="403250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998071" y="489764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81993" y="533974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981993" y="575619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998896" y="61927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985790" y="2805113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986615" y="32272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986615" y="364672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986615" y="408003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464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473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9473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473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22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31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1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31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281" y="558225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629388" y="2753380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053877" y="4810780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  <p:grpSp>
        <p:nvGrpSpPr>
          <p:cNvPr id="107" name="Group 39"/>
          <p:cNvGrpSpPr/>
          <p:nvPr/>
        </p:nvGrpSpPr>
        <p:grpSpPr>
          <a:xfrm>
            <a:off x="-1704807" y="-375197"/>
            <a:ext cx="10925007" cy="7676187"/>
            <a:chOff x="-994397" y="-451397"/>
            <a:chExt cx="10925007" cy="7676187"/>
          </a:xfrm>
        </p:grpSpPr>
        <p:grpSp>
          <p:nvGrpSpPr>
            <p:cNvPr id="108" name="Group 3"/>
            <p:cNvGrpSpPr/>
            <p:nvPr/>
          </p:nvGrpSpPr>
          <p:grpSpPr>
            <a:xfrm>
              <a:off x="-994397" y="-451397"/>
              <a:ext cx="10925007" cy="7676187"/>
              <a:chOff x="-918197" y="-451397"/>
              <a:chExt cx="10925007" cy="7676187"/>
            </a:xfrm>
          </p:grpSpPr>
          <p:sp>
            <p:nvSpPr>
              <p:cNvPr id="127" name="Arc 126"/>
              <p:cNvSpPr/>
              <p:nvPr/>
            </p:nvSpPr>
            <p:spPr>
              <a:xfrm>
                <a:off x="1909022" y="1418368"/>
                <a:ext cx="2467356" cy="2476500"/>
              </a:xfrm>
              <a:prstGeom prst="arc">
                <a:avLst>
                  <a:gd name="adj1" fmla="val 16820694"/>
                  <a:gd name="adj2" fmla="val 20680747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Arc 127"/>
              <p:cNvSpPr/>
              <p:nvPr/>
            </p:nvSpPr>
            <p:spPr>
              <a:xfrm>
                <a:off x="4302915" y="3529171"/>
                <a:ext cx="2474976" cy="2538559"/>
              </a:xfrm>
              <a:prstGeom prst="arc">
                <a:avLst>
                  <a:gd name="adj1" fmla="val 16686878"/>
                  <a:gd name="adj2" fmla="val 20756831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/>
              <p:cNvSpPr/>
              <p:nvPr/>
            </p:nvSpPr>
            <p:spPr>
              <a:xfrm>
                <a:off x="-918197" y="442990"/>
                <a:ext cx="8686800" cy="6781800"/>
              </a:xfrm>
              <a:prstGeom prst="arc">
                <a:avLst>
                  <a:gd name="adj1" fmla="val 16187129"/>
                  <a:gd name="adj2" fmla="val 497713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/>
              <p:cNvSpPr/>
              <p:nvPr/>
            </p:nvSpPr>
            <p:spPr>
              <a:xfrm rot="10800000">
                <a:off x="1472410" y="-451397"/>
                <a:ext cx="8534400" cy="6929029"/>
              </a:xfrm>
              <a:prstGeom prst="arc">
                <a:avLst>
                  <a:gd name="adj1" fmla="val 16422818"/>
                  <a:gd name="adj2" fmla="val 366010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/>
              <p:cNvSpPr/>
              <p:nvPr/>
            </p:nvSpPr>
            <p:spPr>
              <a:xfrm rot="10800000">
                <a:off x="2243328" y="838200"/>
                <a:ext cx="2535936" cy="2599872"/>
              </a:xfrm>
              <a:prstGeom prst="arc">
                <a:avLst>
                  <a:gd name="adj1" fmla="val 16987550"/>
                  <a:gd name="adj2" fmla="val 20428102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Arc 131"/>
              <p:cNvSpPr/>
              <p:nvPr/>
            </p:nvSpPr>
            <p:spPr>
              <a:xfrm rot="10800000">
                <a:off x="4721381" y="3130254"/>
                <a:ext cx="2380489" cy="2497130"/>
              </a:xfrm>
              <a:prstGeom prst="arc">
                <a:avLst>
                  <a:gd name="adj1" fmla="val 17232157"/>
                  <a:gd name="adj2" fmla="val 20874488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279074" y="519190"/>
              <a:ext cx="1488736" cy="1462010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529810" y="2667000"/>
              <a:ext cx="1600200" cy="1583806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5892010" y="4800600"/>
              <a:ext cx="1548610" cy="1533884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8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670705"/>
            <a:ext cx="4743450" cy="1958695"/>
          </a:xfrm>
          <a:prstGeom prst="rect">
            <a:avLst/>
          </a:prstGeom>
        </p:spPr>
      </p:pic>
      <p:sp>
        <p:nvSpPr>
          <p:cNvPr id="13" name="Rectangle 12"/>
          <p:cNvSpPr>
            <a:spLocks noChangeAspect="1"/>
          </p:cNvSpPr>
          <p:nvPr/>
        </p:nvSpPr>
        <p:spPr>
          <a:xfrm>
            <a:off x="347662" y="1230877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357319" y="3623557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47662" y="6017142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663913" y="1242646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1663913" y="185224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1663913" y="2447511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663913" y="3025726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1663913" y="363532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1663913" y="4230591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1676286" y="4824046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1676286" y="543364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1676286" y="6028911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3" idx="3"/>
            <a:endCxn id="16" idx="1"/>
          </p:cNvCxnSpPr>
          <p:nvPr/>
        </p:nvCxnSpPr>
        <p:spPr>
          <a:xfrm>
            <a:off x="835342" y="1368037"/>
            <a:ext cx="828571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3"/>
            <a:endCxn id="17" idx="1"/>
          </p:cNvCxnSpPr>
          <p:nvPr/>
        </p:nvCxnSpPr>
        <p:spPr>
          <a:xfrm>
            <a:off x="835342" y="1368037"/>
            <a:ext cx="828571" cy="6213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3"/>
            <a:endCxn id="18" idx="1"/>
          </p:cNvCxnSpPr>
          <p:nvPr/>
        </p:nvCxnSpPr>
        <p:spPr>
          <a:xfrm>
            <a:off x="835342" y="1368037"/>
            <a:ext cx="828571" cy="12166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3"/>
            <a:endCxn id="19" idx="1"/>
          </p:cNvCxnSpPr>
          <p:nvPr/>
        </p:nvCxnSpPr>
        <p:spPr>
          <a:xfrm flipV="1">
            <a:off x="844999" y="3162886"/>
            <a:ext cx="818914" cy="5978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  <a:endCxn id="20" idx="1"/>
          </p:cNvCxnSpPr>
          <p:nvPr/>
        </p:nvCxnSpPr>
        <p:spPr>
          <a:xfrm>
            <a:off x="844999" y="3760717"/>
            <a:ext cx="81891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21" idx="1"/>
          </p:cNvCxnSpPr>
          <p:nvPr/>
        </p:nvCxnSpPr>
        <p:spPr>
          <a:xfrm>
            <a:off x="844999" y="3760717"/>
            <a:ext cx="818914" cy="6070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3"/>
            <a:endCxn id="22" idx="1"/>
          </p:cNvCxnSpPr>
          <p:nvPr/>
        </p:nvCxnSpPr>
        <p:spPr>
          <a:xfrm flipV="1">
            <a:off x="835342" y="4961206"/>
            <a:ext cx="840944" cy="11930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3"/>
            <a:endCxn id="23" idx="1"/>
          </p:cNvCxnSpPr>
          <p:nvPr/>
        </p:nvCxnSpPr>
        <p:spPr>
          <a:xfrm flipV="1">
            <a:off x="835342" y="5570806"/>
            <a:ext cx="840944" cy="5834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3"/>
            <a:endCxn id="24" idx="1"/>
          </p:cNvCxnSpPr>
          <p:nvPr/>
        </p:nvCxnSpPr>
        <p:spPr>
          <a:xfrm>
            <a:off x="835342" y="6154302"/>
            <a:ext cx="84094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>
            <a:spLocks noChangeAspect="1"/>
          </p:cNvSpPr>
          <p:nvPr/>
        </p:nvSpPr>
        <p:spPr>
          <a:xfrm>
            <a:off x="3513978" y="1251699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3511956" y="187608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3518746" y="2459280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3499583" y="3025726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3499583" y="363532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3499583" y="4230591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3511956" y="4824046"/>
            <a:ext cx="487680" cy="274320"/>
          </a:xfrm>
          <a:prstGeom prst="rect">
            <a:avLst/>
          </a:prstGeom>
          <a:solidFill>
            <a:srgbClr val="33CC33">
              <a:alpha val="4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3511956" y="5433646"/>
            <a:ext cx="487680" cy="274320"/>
          </a:xfrm>
          <a:prstGeom prst="rect">
            <a:avLst/>
          </a:prstGeom>
          <a:solidFill>
            <a:srgbClr val="FFCC00">
              <a:alpha val="40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ChangeAspect="1"/>
          </p:cNvSpPr>
          <p:nvPr/>
        </p:nvSpPr>
        <p:spPr>
          <a:xfrm>
            <a:off x="3511956" y="6028911"/>
            <a:ext cx="487680" cy="274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6" idx="3"/>
            <a:endCxn id="34" idx="1"/>
          </p:cNvCxnSpPr>
          <p:nvPr/>
        </p:nvCxnSpPr>
        <p:spPr>
          <a:xfrm>
            <a:off x="2151593" y="1379806"/>
            <a:ext cx="1362385" cy="9053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7" idx="3"/>
            <a:endCxn id="35" idx="1"/>
          </p:cNvCxnSpPr>
          <p:nvPr/>
        </p:nvCxnSpPr>
        <p:spPr>
          <a:xfrm>
            <a:off x="2151593" y="1989406"/>
            <a:ext cx="1360363" cy="2384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8" idx="3"/>
            <a:endCxn id="36" idx="1"/>
          </p:cNvCxnSpPr>
          <p:nvPr/>
        </p:nvCxnSpPr>
        <p:spPr>
          <a:xfrm>
            <a:off x="2151593" y="2584671"/>
            <a:ext cx="1367153" cy="11769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9" idx="3"/>
            <a:endCxn id="37" idx="1"/>
          </p:cNvCxnSpPr>
          <p:nvPr/>
        </p:nvCxnSpPr>
        <p:spPr>
          <a:xfrm>
            <a:off x="2151593" y="316288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0" idx="3"/>
            <a:endCxn id="38" idx="1"/>
          </p:cNvCxnSpPr>
          <p:nvPr/>
        </p:nvCxnSpPr>
        <p:spPr>
          <a:xfrm>
            <a:off x="2151593" y="377248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2" idx="3"/>
            <a:endCxn id="40" idx="1"/>
          </p:cNvCxnSpPr>
          <p:nvPr/>
        </p:nvCxnSpPr>
        <p:spPr>
          <a:xfrm>
            <a:off x="2163966" y="496120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3" idx="3"/>
            <a:endCxn id="41" idx="1"/>
          </p:cNvCxnSpPr>
          <p:nvPr/>
        </p:nvCxnSpPr>
        <p:spPr>
          <a:xfrm>
            <a:off x="2163966" y="557080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4" idx="3"/>
            <a:endCxn id="42" idx="1"/>
          </p:cNvCxnSpPr>
          <p:nvPr/>
        </p:nvCxnSpPr>
        <p:spPr>
          <a:xfrm>
            <a:off x="2163966" y="6166071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382964" y="838200"/>
            <a:ext cx="190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 Starts as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5997" y="838200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meets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43200" y="838200"/>
            <a:ext cx="2029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becomes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-76200" y="1459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Goer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41608" y="3288268"/>
            <a:ext cx="110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Irregular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-76200" y="5726668"/>
            <a:ext cx="11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Absentee</a:t>
            </a:r>
          </a:p>
        </p:txBody>
      </p:sp>
      <p:cxnSp>
        <p:nvCxnSpPr>
          <p:cNvPr id="57" name="Straight Arrow Connector 56"/>
          <p:cNvCxnSpPr>
            <a:stCxn id="21" idx="3"/>
            <a:endCxn id="39" idx="1"/>
          </p:cNvCxnSpPr>
          <p:nvPr/>
        </p:nvCxnSpPr>
        <p:spPr>
          <a:xfrm>
            <a:off x="2151593" y="4367751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2209799" y="1628689"/>
                <a:ext cx="1237058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𝑔𝑖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1628689"/>
                <a:ext cx="1237058" cy="39190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1093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2209800" y="2209800"/>
                <a:ext cx="1237058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𝑔𝑎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1237058" cy="39190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r="-1980" b="-625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2160878" y="2808498"/>
                <a:ext cx="1297887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𝑖𝑔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878" y="2808498"/>
                <a:ext cx="1297887" cy="39190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1093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2133600" y="3974068"/>
                <a:ext cx="1331804" cy="36933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𝑖𝑎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974068"/>
                <a:ext cx="1331804" cy="36933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311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2168553" y="4637298"/>
                <a:ext cx="1288343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𝑎𝑔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53" y="4637298"/>
                <a:ext cx="1288343" cy="39190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781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2160878" y="5193268"/>
                <a:ext cx="1297886" cy="36933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𝑎𝑖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878" y="5193268"/>
                <a:ext cx="1297886" cy="36933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311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28963" y="2835971"/>
            <a:ext cx="3609637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57200" y="4648200"/>
            <a:ext cx="3609637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/>
          <p:cNvSpPr txBox="1">
            <a:spLocks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Specification :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1727768" y="6353173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68" y="6353173"/>
                <a:ext cx="446789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429000" y="6352401"/>
                <a:ext cx="662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352401"/>
                <a:ext cx="662810" cy="369332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28963" y="6352400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3" y="6352400"/>
                <a:ext cx="446789" cy="369332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3086446" y="-1114500"/>
            <a:ext cx="7305576" cy="7696200"/>
            <a:chOff x="3086446" y="-1114500"/>
            <a:chExt cx="7305576" cy="7696200"/>
          </a:xfrm>
        </p:grpSpPr>
        <p:sp>
          <p:nvSpPr>
            <p:cNvPr id="9" name="Rectangle 8"/>
            <p:cNvSpPr/>
            <p:nvPr/>
          </p:nvSpPr>
          <p:spPr>
            <a:xfrm>
              <a:off x="4876799" y="1127617"/>
              <a:ext cx="3733801" cy="337729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086446" y="-1114500"/>
              <a:ext cx="7305576" cy="7696200"/>
              <a:chOff x="412785" y="1981200"/>
              <a:chExt cx="5295899" cy="583871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974884" y="3871113"/>
                <a:ext cx="2233086" cy="2166632"/>
                <a:chOff x="1974884" y="3871113"/>
                <a:chExt cx="2233086" cy="21666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Rectangle 89"/>
                    <p:cNvSpPr/>
                    <p:nvPr/>
                  </p:nvSpPr>
                  <p:spPr>
                    <a:xfrm>
                      <a:off x="2195292" y="5471313"/>
                      <a:ext cx="510391" cy="34294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𝑎𝑔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0" name="Rectangle 8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5292" y="5471313"/>
                      <a:ext cx="510391" cy="342949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3529806" y="4099713"/>
                      <a:ext cx="502883" cy="34294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𝑔𝑎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1" name="Rectangle 9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29806" y="4099713"/>
                      <a:ext cx="502883" cy="342949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Rectangle 91"/>
                    <p:cNvSpPr/>
                    <p:nvPr/>
                  </p:nvSpPr>
                  <p:spPr>
                    <a:xfrm>
                      <a:off x="2861038" y="4079231"/>
                      <a:ext cx="464288" cy="34294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𝑔𝑖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Rectangle 9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1038" y="4079231"/>
                      <a:ext cx="464288" cy="342949"/>
                    </a:xfrm>
                    <a:prstGeom prst="rect">
                      <a:avLst/>
                    </a:prstGeom>
                    <a:blipFill rotWithShape="1">
                      <a:blip r:embed="rId15"/>
                      <a:stretch>
                        <a:fillRect b="-27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3545997" y="4709313"/>
                      <a:ext cx="466390" cy="3228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3" name="Rectangle 9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5997" y="4709313"/>
                      <a:ext cx="466390" cy="322824"/>
                    </a:xfrm>
                    <a:prstGeom prst="rect">
                      <a:avLst/>
                    </a:prstGeom>
                    <a:blipFill rotWithShape="1"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/>
                    <p:cNvSpPr/>
                    <p:nvPr/>
                  </p:nvSpPr>
                  <p:spPr>
                    <a:xfrm>
                      <a:off x="2861038" y="5468336"/>
                      <a:ext cx="467842" cy="3228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𝑎𝑖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4" name="Rectangle 9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61038" y="5468336"/>
                      <a:ext cx="467842" cy="322824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2175238" y="4709313"/>
                      <a:ext cx="470345" cy="34294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Rectangle 9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5238" y="4709313"/>
                      <a:ext cx="470345" cy="342949"/>
                    </a:xfrm>
                    <a:prstGeom prst="rect">
                      <a:avLst/>
                    </a:prstGeom>
                    <a:blipFill rotWithShape="1">
                      <a:blip r:embed="rId18"/>
                      <a:stretch>
                        <a:fillRect b="-270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1974884" y="3871113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2789089" y="4641277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04" name="Oval 103"/>
                <p:cNvSpPr>
                  <a:spLocks noChangeAspect="1"/>
                </p:cNvSpPr>
                <p:nvPr/>
              </p:nvSpPr>
              <p:spPr>
                <a:xfrm>
                  <a:off x="3598370" y="5428145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105" name="Curved Connector 104"/>
                <p:cNvCxnSpPr>
                  <a:stCxn id="96" idx="6"/>
                  <a:endCxn id="97" idx="0"/>
                </p:cNvCxnSpPr>
                <p:nvPr/>
              </p:nvCxnSpPr>
              <p:spPr>
                <a:xfrm>
                  <a:off x="2584484" y="41759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Curved Connector 105"/>
                <p:cNvCxnSpPr>
                  <a:stCxn id="97" idx="6"/>
                  <a:endCxn id="104" idx="0"/>
                </p:cNvCxnSpPr>
                <p:nvPr/>
              </p:nvCxnSpPr>
              <p:spPr>
                <a:xfrm>
                  <a:off x="3398689" y="49460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urved Connector 106"/>
                <p:cNvCxnSpPr>
                  <a:stCxn id="97" idx="2"/>
                  <a:endCxn id="96" idx="4"/>
                </p:cNvCxnSpPr>
                <p:nvPr/>
              </p:nvCxnSpPr>
              <p:spPr>
                <a:xfrm rot="10800000">
                  <a:off x="2279685" y="44807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Curved Connector 107"/>
                <p:cNvCxnSpPr>
                  <a:stCxn id="104" idx="2"/>
                  <a:endCxn id="97" idx="4"/>
                </p:cNvCxnSpPr>
                <p:nvPr/>
              </p:nvCxnSpPr>
              <p:spPr>
                <a:xfrm rot="10800000">
                  <a:off x="3093890" y="52508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Arc 87"/>
              <p:cNvSpPr/>
              <p:nvPr/>
            </p:nvSpPr>
            <p:spPr>
              <a:xfrm>
                <a:off x="412785" y="3871113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c 88"/>
              <p:cNvSpPr/>
              <p:nvPr/>
            </p:nvSpPr>
            <p:spPr>
              <a:xfrm rot="10800000">
                <a:off x="1995330" y="1981200"/>
                <a:ext cx="3713354" cy="4056544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41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/>
              <a:t>Specification : Contagion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4957584" cy="1905000"/>
          </a:xfrm>
          <a:prstGeom prst="rect">
            <a:avLst/>
          </a:prstGeom>
        </p:spPr>
      </p:pic>
      <p:sp>
        <p:nvSpPr>
          <p:cNvPr id="70" name="Rectangle 69"/>
          <p:cNvSpPr>
            <a:spLocks noChangeAspect="1"/>
          </p:cNvSpPr>
          <p:nvPr/>
        </p:nvSpPr>
        <p:spPr>
          <a:xfrm>
            <a:off x="5075372" y="127815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Rectangle 70"/>
          <p:cNvSpPr>
            <a:spLocks noChangeAspect="1"/>
          </p:cNvSpPr>
          <p:nvPr/>
        </p:nvSpPr>
        <p:spPr>
          <a:xfrm>
            <a:off x="5085029" y="367083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Rectangle 71"/>
          <p:cNvSpPr>
            <a:spLocks noChangeAspect="1"/>
          </p:cNvSpPr>
          <p:nvPr/>
        </p:nvSpPr>
        <p:spPr>
          <a:xfrm>
            <a:off x="5075372" y="606442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Rectangle 72"/>
          <p:cNvSpPr>
            <a:spLocks noChangeAspect="1"/>
          </p:cNvSpPr>
          <p:nvPr/>
        </p:nvSpPr>
        <p:spPr>
          <a:xfrm>
            <a:off x="6391623" y="12899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4" name="Rectangle 73"/>
          <p:cNvSpPr>
            <a:spLocks noChangeAspect="1"/>
          </p:cNvSpPr>
          <p:nvPr/>
        </p:nvSpPr>
        <p:spPr>
          <a:xfrm>
            <a:off x="6391623" y="18995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6391623" y="24947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6" name="Rectangle 75"/>
          <p:cNvSpPr>
            <a:spLocks noChangeAspect="1"/>
          </p:cNvSpPr>
          <p:nvPr/>
        </p:nvSpPr>
        <p:spPr>
          <a:xfrm>
            <a:off x="6391623" y="307300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7" name="Rectangle 76"/>
          <p:cNvSpPr>
            <a:spLocks noChangeAspect="1"/>
          </p:cNvSpPr>
          <p:nvPr/>
        </p:nvSpPr>
        <p:spPr>
          <a:xfrm>
            <a:off x="6391623" y="368260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8" name="Rectangle 77"/>
          <p:cNvSpPr>
            <a:spLocks noChangeAspect="1"/>
          </p:cNvSpPr>
          <p:nvPr/>
        </p:nvSpPr>
        <p:spPr>
          <a:xfrm>
            <a:off x="6391623" y="427787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9" name="Rectangle 78"/>
          <p:cNvSpPr>
            <a:spLocks noChangeAspect="1"/>
          </p:cNvSpPr>
          <p:nvPr/>
        </p:nvSpPr>
        <p:spPr>
          <a:xfrm>
            <a:off x="6403996" y="48713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0" name="Rectangle 79"/>
          <p:cNvSpPr>
            <a:spLocks noChangeAspect="1"/>
          </p:cNvSpPr>
          <p:nvPr/>
        </p:nvSpPr>
        <p:spPr>
          <a:xfrm>
            <a:off x="6403996" y="54809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6403996" y="60761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cxnSp>
        <p:nvCxnSpPr>
          <p:cNvPr id="82" name="Straight Arrow Connector 81"/>
          <p:cNvCxnSpPr>
            <a:stCxn id="70" idx="3"/>
            <a:endCxn id="73" idx="1"/>
          </p:cNvCxnSpPr>
          <p:nvPr/>
        </p:nvCxnSpPr>
        <p:spPr>
          <a:xfrm>
            <a:off x="5563052" y="1415317"/>
            <a:ext cx="828571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3"/>
            <a:endCxn id="74" idx="1"/>
          </p:cNvCxnSpPr>
          <p:nvPr/>
        </p:nvCxnSpPr>
        <p:spPr>
          <a:xfrm>
            <a:off x="5563052" y="1415317"/>
            <a:ext cx="828571" cy="6213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0" idx="3"/>
            <a:endCxn id="75" idx="1"/>
          </p:cNvCxnSpPr>
          <p:nvPr/>
        </p:nvCxnSpPr>
        <p:spPr>
          <a:xfrm>
            <a:off x="5563052" y="1415317"/>
            <a:ext cx="828571" cy="12166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1" idx="3"/>
            <a:endCxn id="76" idx="1"/>
          </p:cNvCxnSpPr>
          <p:nvPr/>
        </p:nvCxnSpPr>
        <p:spPr>
          <a:xfrm flipV="1">
            <a:off x="5572709" y="3210166"/>
            <a:ext cx="818914" cy="5978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1" idx="3"/>
            <a:endCxn id="77" idx="1"/>
          </p:cNvCxnSpPr>
          <p:nvPr/>
        </p:nvCxnSpPr>
        <p:spPr>
          <a:xfrm>
            <a:off x="5572709" y="3807997"/>
            <a:ext cx="81891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1" idx="3"/>
            <a:endCxn id="78" idx="1"/>
          </p:cNvCxnSpPr>
          <p:nvPr/>
        </p:nvCxnSpPr>
        <p:spPr>
          <a:xfrm>
            <a:off x="5572709" y="3807997"/>
            <a:ext cx="818914" cy="6070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2" idx="3"/>
            <a:endCxn id="79" idx="1"/>
          </p:cNvCxnSpPr>
          <p:nvPr/>
        </p:nvCxnSpPr>
        <p:spPr>
          <a:xfrm flipV="1">
            <a:off x="5563052" y="5008486"/>
            <a:ext cx="840944" cy="11930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2" idx="3"/>
            <a:endCxn id="80" idx="1"/>
          </p:cNvCxnSpPr>
          <p:nvPr/>
        </p:nvCxnSpPr>
        <p:spPr>
          <a:xfrm flipV="1">
            <a:off x="5563052" y="5618086"/>
            <a:ext cx="840944" cy="5834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2" idx="3"/>
            <a:endCxn id="81" idx="1"/>
          </p:cNvCxnSpPr>
          <p:nvPr/>
        </p:nvCxnSpPr>
        <p:spPr>
          <a:xfrm>
            <a:off x="5563052" y="6201582"/>
            <a:ext cx="84094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/>
          <p:cNvSpPr>
            <a:spLocks noChangeAspect="1"/>
          </p:cNvSpPr>
          <p:nvPr/>
        </p:nvSpPr>
        <p:spPr>
          <a:xfrm>
            <a:off x="8525398" y="1287210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2" name="Rectangle 91"/>
          <p:cNvSpPr>
            <a:spLocks noChangeAspect="1"/>
          </p:cNvSpPr>
          <p:nvPr/>
        </p:nvSpPr>
        <p:spPr>
          <a:xfrm>
            <a:off x="8523376" y="191159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3" name="Rectangle 92"/>
          <p:cNvSpPr>
            <a:spLocks noChangeAspect="1"/>
          </p:cNvSpPr>
          <p:nvPr/>
        </p:nvSpPr>
        <p:spPr>
          <a:xfrm>
            <a:off x="8530166" y="24947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4" name="Rectangle 93"/>
          <p:cNvSpPr>
            <a:spLocks noChangeAspect="1"/>
          </p:cNvSpPr>
          <p:nvPr/>
        </p:nvSpPr>
        <p:spPr>
          <a:xfrm>
            <a:off x="8511003" y="306123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5" name="Rectangle 94"/>
          <p:cNvSpPr>
            <a:spLocks noChangeAspect="1"/>
          </p:cNvSpPr>
          <p:nvPr/>
        </p:nvSpPr>
        <p:spPr>
          <a:xfrm>
            <a:off x="8511003" y="367083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6" name="Rectangle 95"/>
          <p:cNvSpPr>
            <a:spLocks noChangeAspect="1"/>
          </p:cNvSpPr>
          <p:nvPr/>
        </p:nvSpPr>
        <p:spPr>
          <a:xfrm>
            <a:off x="8511003" y="426610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7" name="Rectangle 96"/>
          <p:cNvSpPr>
            <a:spLocks noChangeAspect="1"/>
          </p:cNvSpPr>
          <p:nvPr/>
        </p:nvSpPr>
        <p:spPr>
          <a:xfrm>
            <a:off x="8523376" y="485955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8" name="Rectangle 97"/>
          <p:cNvSpPr>
            <a:spLocks noChangeAspect="1"/>
          </p:cNvSpPr>
          <p:nvPr/>
        </p:nvSpPr>
        <p:spPr>
          <a:xfrm>
            <a:off x="8523376" y="546915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9" name="Rectangle 98"/>
          <p:cNvSpPr>
            <a:spLocks noChangeAspect="1"/>
          </p:cNvSpPr>
          <p:nvPr/>
        </p:nvSpPr>
        <p:spPr>
          <a:xfrm>
            <a:off x="8523376" y="606442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cxnSp>
        <p:nvCxnSpPr>
          <p:cNvPr id="100" name="Straight Arrow Connector 99"/>
          <p:cNvCxnSpPr>
            <a:stCxn id="73" idx="3"/>
            <a:endCxn id="91" idx="1"/>
          </p:cNvCxnSpPr>
          <p:nvPr/>
        </p:nvCxnSpPr>
        <p:spPr>
          <a:xfrm flipV="1">
            <a:off x="6879303" y="1424370"/>
            <a:ext cx="1646095" cy="271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3"/>
            <a:endCxn id="92" idx="1"/>
          </p:cNvCxnSpPr>
          <p:nvPr/>
        </p:nvCxnSpPr>
        <p:spPr>
          <a:xfrm>
            <a:off x="6879303" y="2036686"/>
            <a:ext cx="1644073" cy="1207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5" idx="3"/>
            <a:endCxn id="93" idx="1"/>
          </p:cNvCxnSpPr>
          <p:nvPr/>
        </p:nvCxnSpPr>
        <p:spPr>
          <a:xfrm>
            <a:off x="6879303" y="2631951"/>
            <a:ext cx="165086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6" idx="3"/>
            <a:endCxn id="94" idx="1"/>
          </p:cNvCxnSpPr>
          <p:nvPr/>
        </p:nvCxnSpPr>
        <p:spPr>
          <a:xfrm flipV="1">
            <a:off x="6879303" y="319839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7" idx="3"/>
            <a:endCxn id="95" idx="1"/>
          </p:cNvCxnSpPr>
          <p:nvPr/>
        </p:nvCxnSpPr>
        <p:spPr>
          <a:xfrm flipV="1">
            <a:off x="6879303" y="380799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79" idx="3"/>
            <a:endCxn id="97" idx="1"/>
          </p:cNvCxnSpPr>
          <p:nvPr/>
        </p:nvCxnSpPr>
        <p:spPr>
          <a:xfrm flipV="1">
            <a:off x="6891676" y="499671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80" idx="3"/>
            <a:endCxn id="98" idx="1"/>
          </p:cNvCxnSpPr>
          <p:nvPr/>
        </p:nvCxnSpPr>
        <p:spPr>
          <a:xfrm flipV="1">
            <a:off x="6891676" y="560631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81" idx="3"/>
            <a:endCxn id="99" idx="1"/>
          </p:cNvCxnSpPr>
          <p:nvPr/>
        </p:nvCxnSpPr>
        <p:spPr>
          <a:xfrm flipV="1">
            <a:off x="6891676" y="6201582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330755" y="893075"/>
            <a:ext cx="190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 Starts as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62600" y="880646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meets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637519" y="15143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Goer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672111" y="3276600"/>
            <a:ext cx="110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Irregular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724400" y="5726668"/>
            <a:ext cx="11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Absentee</a:t>
            </a:r>
          </a:p>
        </p:txBody>
      </p:sp>
      <p:cxnSp>
        <p:nvCxnSpPr>
          <p:cNvPr id="113" name="Straight Arrow Connector 112"/>
          <p:cNvCxnSpPr>
            <a:stCxn id="78" idx="3"/>
            <a:endCxn id="96" idx="1"/>
          </p:cNvCxnSpPr>
          <p:nvPr/>
        </p:nvCxnSpPr>
        <p:spPr>
          <a:xfrm flipV="1">
            <a:off x="6879303" y="4403262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7647613" y="880646"/>
            <a:ext cx="2029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becomes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Rectangle 186"/>
              <p:cNvSpPr/>
              <p:nvPr/>
            </p:nvSpPr>
            <p:spPr>
              <a:xfrm>
                <a:off x="6629400" y="1719598"/>
                <a:ext cx="210056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𝑔𝑖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87" name="Rectangle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719598"/>
                <a:ext cx="2100569" cy="35856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Rectangle 187"/>
              <p:cNvSpPr/>
              <p:nvPr/>
            </p:nvSpPr>
            <p:spPr>
              <a:xfrm>
                <a:off x="6629400" y="230844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𝑔𝑎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88" name="Rectangle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308440"/>
                <a:ext cx="2206889" cy="35856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508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/>
              <p:cNvSpPr/>
              <p:nvPr/>
            </p:nvSpPr>
            <p:spPr>
              <a:xfrm>
                <a:off x="6629400" y="289560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𝑖𝑔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206889" cy="358560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/>
              <p:cNvSpPr/>
              <p:nvPr/>
            </p:nvSpPr>
            <p:spPr>
              <a:xfrm>
                <a:off x="6553200" y="4081046"/>
                <a:ext cx="2206889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𝑖𝑎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90" name="Rectangle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081046"/>
                <a:ext cx="2206889" cy="338554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07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6632311" y="467064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𝑎𝑔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11" y="4670640"/>
                <a:ext cx="2206889" cy="358560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508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6662431" y="5224046"/>
                <a:ext cx="2100569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𝑎𝑖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31" y="5224046"/>
                <a:ext cx="2100569" cy="338554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107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>
            <a:off x="5094719" y="2899881"/>
            <a:ext cx="3944844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094719" y="4712110"/>
            <a:ext cx="3973081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487411" y="6381089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11" y="6381089"/>
                <a:ext cx="446789" cy="369332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8451844" y="6387912"/>
                <a:ext cx="662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44" y="6387912"/>
                <a:ext cx="662810" cy="369332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105400" y="6380316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6380316"/>
                <a:ext cx="4467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-978868" y="-909209"/>
            <a:ext cx="6759387" cy="7330279"/>
            <a:chOff x="-996074" y="-838049"/>
            <a:chExt cx="6759387" cy="7330279"/>
          </a:xfrm>
        </p:grpSpPr>
        <p:sp>
          <p:nvSpPr>
            <p:cNvPr id="67" name="Rectangle 66"/>
            <p:cNvSpPr/>
            <p:nvPr/>
          </p:nvSpPr>
          <p:spPr>
            <a:xfrm>
              <a:off x="609600" y="1143000"/>
              <a:ext cx="3657600" cy="3368183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-996074" y="-838049"/>
              <a:ext cx="6759387" cy="7330279"/>
              <a:chOff x="4146585" y="2147198"/>
              <a:chExt cx="5347062" cy="572708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708684" y="3925478"/>
                <a:ext cx="2233086" cy="2166632"/>
                <a:chOff x="5708684" y="3925478"/>
                <a:chExt cx="2233086" cy="21666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5929092" y="5531429"/>
                      <a:ext cx="519705" cy="33209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𝑎𝑔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3" name="Rectangle 12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29092" y="5531429"/>
                      <a:ext cx="519705" cy="332090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 b="-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7263606" y="4154078"/>
                      <a:ext cx="512096" cy="33209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𝑔𝑎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4" name="Rectangle 12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606" y="4154078"/>
                      <a:ext cx="512096" cy="332090"/>
                    </a:xfrm>
                    <a:prstGeom prst="rect">
                      <a:avLst/>
                    </a:prstGeom>
                    <a:blipFill rotWithShape="1">
                      <a:blip r:embed="rId15"/>
                      <a:stretch>
                        <a:fillRect b="-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6594838" y="4133596"/>
                      <a:ext cx="472990" cy="33209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𝑔𝑖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5" name="Rectangle 12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838" y="4133596"/>
                      <a:ext cx="472990" cy="332090"/>
                    </a:xfrm>
                    <a:prstGeom prst="rect">
                      <a:avLst/>
                    </a:prstGeom>
                    <a:blipFill rotWithShape="1">
                      <a:blip r:embed="rId16"/>
                      <a:stretch>
                        <a:fillRect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6" name="Rectangle 125"/>
                    <p:cNvSpPr/>
                    <p:nvPr/>
                  </p:nvSpPr>
                  <p:spPr>
                    <a:xfrm>
                      <a:off x="7279797" y="4763678"/>
                      <a:ext cx="475120" cy="31260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𝑖𝑎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6" name="Rectangle 1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79797" y="4763678"/>
                      <a:ext cx="475120" cy="312602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7" name="Rectangle 126"/>
                    <p:cNvSpPr/>
                    <p:nvPr/>
                  </p:nvSpPr>
                  <p:spPr>
                    <a:xfrm>
                      <a:off x="6594838" y="5522701"/>
                      <a:ext cx="476591" cy="31260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𝑎𝑖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7" name="Rectangle 12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94838" y="5522701"/>
                      <a:ext cx="476591" cy="312602"/>
                    </a:xfrm>
                    <a:prstGeom prst="rect">
                      <a:avLst/>
                    </a:prstGeom>
                    <a:blipFill rotWithShape="1">
                      <a:blip r:embed="rId18"/>
                      <a:stretch>
                        <a:fillRect b="-15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Rectangle 127"/>
                    <p:cNvSpPr/>
                    <p:nvPr/>
                  </p:nvSpPr>
                  <p:spPr>
                    <a:xfrm>
                      <a:off x="5909038" y="4763678"/>
                      <a:ext cx="479127" cy="33209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𝑖𝑔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28" name="Rectangle 12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09038" y="4763678"/>
                      <a:ext cx="479127" cy="332090"/>
                    </a:xfrm>
                    <a:prstGeom prst="rect">
                      <a:avLst/>
                    </a:prstGeom>
                    <a:blipFill rotWithShape="1">
                      <a:blip r:embed="rId19"/>
                      <a:stretch>
                        <a:fillRect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9" name="Oval 128"/>
                <p:cNvSpPr>
                  <a:spLocks noChangeAspect="1"/>
                </p:cNvSpPr>
                <p:nvPr/>
              </p:nvSpPr>
              <p:spPr>
                <a:xfrm>
                  <a:off x="5708684" y="3925478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30" name="Oval 129"/>
                <p:cNvSpPr>
                  <a:spLocks noChangeAspect="1"/>
                </p:cNvSpPr>
                <p:nvPr/>
              </p:nvSpPr>
              <p:spPr>
                <a:xfrm>
                  <a:off x="6522889" y="4695642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31" name="Oval 130"/>
                <p:cNvSpPr>
                  <a:spLocks noChangeAspect="1"/>
                </p:cNvSpPr>
                <p:nvPr/>
              </p:nvSpPr>
              <p:spPr>
                <a:xfrm>
                  <a:off x="7332170" y="5482510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132" name="Curved Connector 131"/>
                <p:cNvCxnSpPr>
                  <a:stCxn id="129" idx="6"/>
                  <a:endCxn id="130" idx="0"/>
                </p:cNvCxnSpPr>
                <p:nvPr/>
              </p:nvCxnSpPr>
              <p:spPr>
                <a:xfrm>
                  <a:off x="6318284" y="4230278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urved Connector 132"/>
                <p:cNvCxnSpPr>
                  <a:stCxn id="130" idx="6"/>
                  <a:endCxn id="131" idx="0"/>
                </p:cNvCxnSpPr>
                <p:nvPr/>
              </p:nvCxnSpPr>
              <p:spPr>
                <a:xfrm>
                  <a:off x="7132489" y="5000442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urved Connector 133"/>
                <p:cNvCxnSpPr>
                  <a:stCxn id="130" idx="2"/>
                  <a:endCxn id="129" idx="4"/>
                </p:cNvCxnSpPr>
                <p:nvPr/>
              </p:nvCxnSpPr>
              <p:spPr>
                <a:xfrm rot="10800000">
                  <a:off x="6013485" y="4535078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urved Connector 134"/>
                <p:cNvCxnSpPr>
                  <a:stCxn id="131" idx="2"/>
                  <a:endCxn id="130" idx="4"/>
                </p:cNvCxnSpPr>
                <p:nvPr/>
              </p:nvCxnSpPr>
              <p:spPr>
                <a:xfrm rot="10800000">
                  <a:off x="6827690" y="5305242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Arc 120"/>
              <p:cNvSpPr/>
              <p:nvPr/>
            </p:nvSpPr>
            <p:spPr>
              <a:xfrm>
                <a:off x="4146585" y="3925478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/>
              <p:cNvSpPr/>
              <p:nvPr/>
            </p:nvSpPr>
            <p:spPr>
              <a:xfrm rot="10800000">
                <a:off x="5780293" y="2147198"/>
                <a:ext cx="3713354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5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2563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Contagion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636569"/>
              </p:ext>
            </p:extLst>
          </p:nvPr>
        </p:nvGraphicFramePr>
        <p:xfrm>
          <a:off x="5980176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312564"/>
              </p:ext>
            </p:extLst>
          </p:nvPr>
        </p:nvGraphicFramePr>
        <p:xfrm>
          <a:off x="292608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620356"/>
              </p:ext>
            </p:extLst>
          </p:nvPr>
        </p:nvGraphicFramePr>
        <p:xfrm>
          <a:off x="-11943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0" name="Chart 1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302473"/>
              </p:ext>
            </p:extLst>
          </p:nvPr>
        </p:nvGraphicFramePr>
        <p:xfrm>
          <a:off x="5980176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1" name="Chart 1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452926"/>
              </p:ext>
            </p:extLst>
          </p:nvPr>
        </p:nvGraphicFramePr>
        <p:xfrm>
          <a:off x="292608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069676"/>
              </p:ext>
            </p:extLst>
          </p:nvPr>
        </p:nvGraphicFramePr>
        <p:xfrm>
          <a:off x="495314" y="2552700"/>
          <a:ext cx="18415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Cohort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PSRF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23" name="Straight Connector 122"/>
          <p:cNvCxnSpPr/>
          <p:nvPr/>
        </p:nvCxnSpPr>
        <p:spPr>
          <a:xfrm flipH="1">
            <a:off x="463564" y="3690784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463564" y="2743200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44129" y="990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MCMC</a:t>
            </a:r>
          </a:p>
          <a:p>
            <a:r>
              <a:rPr lang="en-US" dirty="0"/>
              <a:t>Chains : 5</a:t>
            </a:r>
          </a:p>
          <a:p>
            <a:r>
              <a:rPr lang="en-US" dirty="0"/>
              <a:t>Min Burn-In : 5,000</a:t>
            </a:r>
          </a:p>
          <a:p>
            <a:r>
              <a:rPr lang="en-US" dirty="0"/>
              <a:t>Min Retained: 15,000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1400" i="1">
                              <a:latin typeface="Cambria Math"/>
                            </a:rPr>
                            <m:t>𝑚𝑎𝑥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  <a:blipFill rotWithShape="1">
                <a:blip r:embed="rId7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/>
          <p:cNvSpPr txBox="1"/>
          <p:nvPr/>
        </p:nvSpPr>
        <p:spPr>
          <a:xfrm rot="16200000">
            <a:off x="1993349" y="1892853"/>
            <a:ext cx="171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Prevalence</a:t>
            </a:r>
          </a:p>
        </p:txBody>
      </p:sp>
    </p:spTree>
    <p:extLst>
      <p:ext uri="{BB962C8B-B14F-4D97-AF65-F5344CB8AC3E}">
        <p14:creationId xmlns:p14="http://schemas.microsoft.com/office/powerpoint/2010/main" val="42694492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2563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Contagion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-1176213" y="-762000"/>
            <a:ext cx="5369459" cy="6009677"/>
            <a:chOff x="3086446" y="-1114500"/>
            <a:chExt cx="7305576" cy="7696200"/>
          </a:xfrm>
        </p:grpSpPr>
        <p:sp>
          <p:nvSpPr>
            <p:cNvPr id="98" name="Rectangle 97"/>
            <p:cNvSpPr/>
            <p:nvPr/>
          </p:nvSpPr>
          <p:spPr>
            <a:xfrm>
              <a:off x="4876799" y="1127617"/>
              <a:ext cx="3733801" cy="337729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086446" y="-1114500"/>
              <a:ext cx="7305576" cy="7696200"/>
              <a:chOff x="412785" y="1981200"/>
              <a:chExt cx="5295899" cy="5838714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974884" y="3871113"/>
                <a:ext cx="2233086" cy="2166632"/>
                <a:chOff x="1974884" y="3871113"/>
                <a:chExt cx="2233086" cy="2166632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2177318" y="535389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.52</a:t>
                  </a: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3454971" y="4095342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.48</a:t>
                  </a: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61038" y="407923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.66</a:t>
                  </a: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451786" y="4720394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.57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861038" y="5468336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.42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175238" y="4761633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.34</a:t>
                  </a:r>
                </a:p>
              </p:txBody>
            </p:sp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974884" y="3871113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789089" y="4641277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598370" y="5428145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112" name="Curved Connector 111"/>
                <p:cNvCxnSpPr>
                  <a:stCxn id="109" idx="6"/>
                  <a:endCxn id="110" idx="0"/>
                </p:cNvCxnSpPr>
                <p:nvPr/>
              </p:nvCxnSpPr>
              <p:spPr>
                <a:xfrm>
                  <a:off x="2584484" y="41759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/>
                <p:cNvCxnSpPr>
                  <a:stCxn id="110" idx="6"/>
                  <a:endCxn id="111" idx="0"/>
                </p:cNvCxnSpPr>
                <p:nvPr/>
              </p:nvCxnSpPr>
              <p:spPr>
                <a:xfrm>
                  <a:off x="3398689" y="49460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urved Connector 113"/>
                <p:cNvCxnSpPr>
                  <a:stCxn id="110" idx="2"/>
                  <a:endCxn id="109" idx="4"/>
                </p:cNvCxnSpPr>
                <p:nvPr/>
              </p:nvCxnSpPr>
              <p:spPr>
                <a:xfrm rot="10800000">
                  <a:off x="2279685" y="44807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urved Connector 114"/>
                <p:cNvCxnSpPr>
                  <a:stCxn id="111" idx="2"/>
                  <a:endCxn id="110" idx="4"/>
                </p:cNvCxnSpPr>
                <p:nvPr/>
              </p:nvCxnSpPr>
              <p:spPr>
                <a:xfrm rot="10800000">
                  <a:off x="3093890" y="52508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Arc 100"/>
              <p:cNvSpPr/>
              <p:nvPr/>
            </p:nvSpPr>
            <p:spPr>
              <a:xfrm>
                <a:off x="412785" y="3871113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rot="10800000">
                <a:off x="1995330" y="1981200"/>
                <a:ext cx="3713354" cy="4056544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585033"/>
              </p:ext>
            </p:extLst>
          </p:nvPr>
        </p:nvGraphicFramePr>
        <p:xfrm>
          <a:off x="5980176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533777"/>
              </p:ext>
            </p:extLst>
          </p:nvPr>
        </p:nvGraphicFramePr>
        <p:xfrm>
          <a:off x="292608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181212"/>
              </p:ext>
            </p:extLst>
          </p:nvPr>
        </p:nvGraphicFramePr>
        <p:xfrm>
          <a:off x="-11943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0" name="Chart 1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598242"/>
              </p:ext>
            </p:extLst>
          </p:nvPr>
        </p:nvGraphicFramePr>
        <p:xfrm>
          <a:off x="5980176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1" name="Chart 1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5676778"/>
              </p:ext>
            </p:extLst>
          </p:nvPr>
        </p:nvGraphicFramePr>
        <p:xfrm>
          <a:off x="292608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900646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61373"/>
              </p:ext>
            </p:extLst>
          </p:nvPr>
        </p:nvGraphicFramePr>
        <p:xfrm>
          <a:off x="5976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77574"/>
              </p:ext>
            </p:extLst>
          </p:nvPr>
        </p:nvGraphicFramePr>
        <p:xfrm>
          <a:off x="2928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586138"/>
              </p:ext>
            </p:extLst>
          </p:nvPr>
        </p:nvGraphicFramePr>
        <p:xfrm>
          <a:off x="-11943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6584845"/>
              </p:ext>
            </p:extLst>
          </p:nvPr>
        </p:nvGraphicFramePr>
        <p:xfrm>
          <a:off x="5976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0233114"/>
              </p:ext>
            </p:extLst>
          </p:nvPr>
        </p:nvGraphicFramePr>
        <p:xfrm>
          <a:off x="2928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7597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Diffusion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43454"/>
              </p:ext>
            </p:extLst>
          </p:nvPr>
        </p:nvGraphicFramePr>
        <p:xfrm>
          <a:off x="495314" y="2552700"/>
          <a:ext cx="18415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Cohort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PSRF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1.02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7" name="Straight Connector 86"/>
          <p:cNvCxnSpPr/>
          <p:nvPr/>
        </p:nvCxnSpPr>
        <p:spPr>
          <a:xfrm flipH="1">
            <a:off x="463564" y="3690784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463564" y="2743200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 rot="16200000">
            <a:off x="1993349" y="1892853"/>
            <a:ext cx="171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Prevalence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44129" y="990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MCMC</a:t>
            </a:r>
          </a:p>
          <a:p>
            <a:r>
              <a:rPr lang="en-US" dirty="0"/>
              <a:t>Chains : 5</a:t>
            </a:r>
          </a:p>
          <a:p>
            <a:r>
              <a:rPr lang="en-US" dirty="0"/>
              <a:t>Min Burn-In : 5,000</a:t>
            </a:r>
          </a:p>
          <a:p>
            <a:r>
              <a:rPr lang="en-US" dirty="0"/>
              <a:t>Min Retained: 15,000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1400" i="1">
                              <a:latin typeface="Cambria Math"/>
                            </a:rPr>
                            <m:t>𝑚𝑎𝑥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  <a:blipFill rotWithShape="1">
                <a:blip r:embed="rId7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78392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63572"/>
              </p:ext>
            </p:extLst>
          </p:nvPr>
        </p:nvGraphicFramePr>
        <p:xfrm>
          <a:off x="5976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31891"/>
              </p:ext>
            </p:extLst>
          </p:nvPr>
        </p:nvGraphicFramePr>
        <p:xfrm>
          <a:off x="2928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615539"/>
              </p:ext>
            </p:extLst>
          </p:nvPr>
        </p:nvGraphicFramePr>
        <p:xfrm>
          <a:off x="-11943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686729"/>
              </p:ext>
            </p:extLst>
          </p:nvPr>
        </p:nvGraphicFramePr>
        <p:xfrm>
          <a:off x="5976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569596"/>
              </p:ext>
            </p:extLst>
          </p:nvPr>
        </p:nvGraphicFramePr>
        <p:xfrm>
          <a:off x="2928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7597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Diffusion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-1176213" y="-762000"/>
            <a:ext cx="5369459" cy="6009677"/>
            <a:chOff x="3086446" y="-1114500"/>
            <a:chExt cx="7305576" cy="7696200"/>
          </a:xfrm>
        </p:grpSpPr>
        <p:sp>
          <p:nvSpPr>
            <p:cNvPr id="39" name="Rectangle 38"/>
            <p:cNvSpPr/>
            <p:nvPr/>
          </p:nvSpPr>
          <p:spPr>
            <a:xfrm>
              <a:off x="4876799" y="1127617"/>
              <a:ext cx="3733801" cy="337729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086446" y="-1114500"/>
              <a:ext cx="7305576" cy="7696200"/>
              <a:chOff x="412785" y="1981200"/>
              <a:chExt cx="5295899" cy="583871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974884" y="3871113"/>
                <a:ext cx="2233086" cy="2166632"/>
                <a:chOff x="1974884" y="3871113"/>
                <a:chExt cx="2233086" cy="2166632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177318" y="535389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.10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454971" y="4095342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.24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2861038" y="407923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.43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451786" y="4720394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.29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861038" y="5468336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.10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2175238" y="4761633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.24</a:t>
                  </a:r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>
                  <a:off x="1974884" y="3871113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2789089" y="4641277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3598370" y="5428145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77" name="Curved Connector 76"/>
                <p:cNvCxnSpPr>
                  <a:stCxn id="73" idx="6"/>
                  <a:endCxn id="74" idx="0"/>
                </p:cNvCxnSpPr>
                <p:nvPr/>
              </p:nvCxnSpPr>
              <p:spPr>
                <a:xfrm>
                  <a:off x="2584484" y="41759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urved Connector 77"/>
                <p:cNvCxnSpPr>
                  <a:stCxn id="74" idx="6"/>
                  <a:endCxn id="75" idx="0"/>
                </p:cNvCxnSpPr>
                <p:nvPr/>
              </p:nvCxnSpPr>
              <p:spPr>
                <a:xfrm>
                  <a:off x="3398689" y="49460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urved Connector 78"/>
                <p:cNvCxnSpPr>
                  <a:stCxn id="74" idx="2"/>
                  <a:endCxn id="73" idx="4"/>
                </p:cNvCxnSpPr>
                <p:nvPr/>
              </p:nvCxnSpPr>
              <p:spPr>
                <a:xfrm rot="10800000">
                  <a:off x="2279685" y="44807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urved Connector 79"/>
                <p:cNvCxnSpPr>
                  <a:stCxn id="75" idx="2"/>
                  <a:endCxn id="74" idx="4"/>
                </p:cNvCxnSpPr>
                <p:nvPr/>
              </p:nvCxnSpPr>
              <p:spPr>
                <a:xfrm rot="10800000">
                  <a:off x="3093890" y="52508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Arc 44"/>
              <p:cNvSpPr/>
              <p:nvPr/>
            </p:nvSpPr>
            <p:spPr>
              <a:xfrm>
                <a:off x="412785" y="3871113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 rot="10800000">
                <a:off x="1995330" y="1981200"/>
                <a:ext cx="3713354" cy="4056544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175366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have a winner?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model works, but…</a:t>
            </a:r>
          </a:p>
          <a:p>
            <a:r>
              <a:rPr lang="en-US" dirty="0"/>
              <a:t>Simply better than Contagion</a:t>
            </a:r>
          </a:p>
          <a:p>
            <a:r>
              <a:rPr lang="en-US" dirty="0"/>
              <a:t>Treats all transitions as having the same nature</a:t>
            </a:r>
          </a:p>
          <a:p>
            <a:r>
              <a:rPr lang="en-US" dirty="0"/>
              <a:t>Flashback to smoking model: some processes might have different mode of spreading</a:t>
            </a:r>
          </a:p>
          <a:p>
            <a:r>
              <a:rPr lang="en-US" dirty="0"/>
              <a:t>Closer look at Diffusion vs. Contagion</a:t>
            </a:r>
          </a:p>
        </p:txBody>
      </p:sp>
    </p:spTree>
    <p:extLst>
      <p:ext uri="{BB962C8B-B14F-4D97-AF65-F5344CB8AC3E}">
        <p14:creationId xmlns:p14="http://schemas.microsoft.com/office/powerpoint/2010/main" val="83067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         Diffusion        vs.          Contagion</a:t>
            </a: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47662" y="123087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57319" y="362355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47662" y="601714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1663913" y="124264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663913" y="185224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1663913" y="244751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1663913" y="30257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663913" y="36353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663913" y="42305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1676286" y="482404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1676286" y="543364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1676286" y="602891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3"/>
            <a:endCxn id="9" idx="1"/>
          </p:cNvCxnSpPr>
          <p:nvPr/>
        </p:nvCxnSpPr>
        <p:spPr>
          <a:xfrm>
            <a:off x="835342" y="1368037"/>
            <a:ext cx="828571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0" idx="1"/>
          </p:cNvCxnSpPr>
          <p:nvPr/>
        </p:nvCxnSpPr>
        <p:spPr>
          <a:xfrm>
            <a:off x="835342" y="1368037"/>
            <a:ext cx="828571" cy="6213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" idx="1"/>
          </p:cNvCxnSpPr>
          <p:nvPr/>
        </p:nvCxnSpPr>
        <p:spPr>
          <a:xfrm>
            <a:off x="835342" y="1368037"/>
            <a:ext cx="828571" cy="12166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12" idx="1"/>
          </p:cNvCxnSpPr>
          <p:nvPr/>
        </p:nvCxnSpPr>
        <p:spPr>
          <a:xfrm flipV="1">
            <a:off x="844999" y="3162886"/>
            <a:ext cx="818914" cy="5978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13" idx="1"/>
          </p:cNvCxnSpPr>
          <p:nvPr/>
        </p:nvCxnSpPr>
        <p:spPr>
          <a:xfrm>
            <a:off x="844999" y="3760717"/>
            <a:ext cx="81891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  <a:endCxn id="14" idx="1"/>
          </p:cNvCxnSpPr>
          <p:nvPr/>
        </p:nvCxnSpPr>
        <p:spPr>
          <a:xfrm>
            <a:off x="844999" y="3760717"/>
            <a:ext cx="818914" cy="6070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3"/>
            <a:endCxn id="15" idx="1"/>
          </p:cNvCxnSpPr>
          <p:nvPr/>
        </p:nvCxnSpPr>
        <p:spPr>
          <a:xfrm flipV="1">
            <a:off x="835342" y="4961206"/>
            <a:ext cx="840944" cy="11930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16" idx="1"/>
          </p:cNvCxnSpPr>
          <p:nvPr/>
        </p:nvCxnSpPr>
        <p:spPr>
          <a:xfrm flipV="1">
            <a:off x="835342" y="5570806"/>
            <a:ext cx="840944" cy="5834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7" idx="1"/>
          </p:cNvCxnSpPr>
          <p:nvPr/>
        </p:nvCxnSpPr>
        <p:spPr>
          <a:xfrm>
            <a:off x="835342" y="6154302"/>
            <a:ext cx="84094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>
            <a:spLocks noChangeAspect="1"/>
          </p:cNvSpPr>
          <p:nvPr/>
        </p:nvSpPr>
        <p:spPr>
          <a:xfrm>
            <a:off x="3513978" y="1251699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3511956" y="187608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3518746" y="2459280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3499583" y="30257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3499583" y="36353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ChangeAspect="1"/>
          </p:cNvSpPr>
          <p:nvPr/>
        </p:nvSpPr>
        <p:spPr>
          <a:xfrm>
            <a:off x="3499583" y="42305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3511956" y="482404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 noChangeAspect="1"/>
          </p:cNvSpPr>
          <p:nvPr/>
        </p:nvSpPr>
        <p:spPr>
          <a:xfrm>
            <a:off x="3511956" y="543364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3511956" y="602891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9" idx="3"/>
            <a:endCxn id="27" idx="1"/>
          </p:cNvCxnSpPr>
          <p:nvPr/>
        </p:nvCxnSpPr>
        <p:spPr>
          <a:xfrm>
            <a:off x="2151593" y="1379806"/>
            <a:ext cx="1362385" cy="9053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3"/>
            <a:endCxn id="28" idx="1"/>
          </p:cNvCxnSpPr>
          <p:nvPr/>
        </p:nvCxnSpPr>
        <p:spPr>
          <a:xfrm>
            <a:off x="2151593" y="1989406"/>
            <a:ext cx="1360363" cy="2384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3"/>
            <a:endCxn id="29" idx="1"/>
          </p:cNvCxnSpPr>
          <p:nvPr/>
        </p:nvCxnSpPr>
        <p:spPr>
          <a:xfrm>
            <a:off x="2151593" y="2584671"/>
            <a:ext cx="1367153" cy="11769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3"/>
            <a:endCxn id="30" idx="1"/>
          </p:cNvCxnSpPr>
          <p:nvPr/>
        </p:nvCxnSpPr>
        <p:spPr>
          <a:xfrm>
            <a:off x="2151593" y="316288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31" idx="1"/>
          </p:cNvCxnSpPr>
          <p:nvPr/>
        </p:nvCxnSpPr>
        <p:spPr>
          <a:xfrm>
            <a:off x="2151593" y="377248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3"/>
            <a:endCxn id="33" idx="1"/>
          </p:cNvCxnSpPr>
          <p:nvPr/>
        </p:nvCxnSpPr>
        <p:spPr>
          <a:xfrm>
            <a:off x="2163966" y="496120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34" idx="1"/>
          </p:cNvCxnSpPr>
          <p:nvPr/>
        </p:nvCxnSpPr>
        <p:spPr>
          <a:xfrm>
            <a:off x="2163966" y="5570806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7" idx="3"/>
            <a:endCxn id="35" idx="1"/>
          </p:cNvCxnSpPr>
          <p:nvPr/>
        </p:nvCxnSpPr>
        <p:spPr>
          <a:xfrm>
            <a:off x="2163966" y="6166071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-382964" y="838200"/>
            <a:ext cx="190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 Starts as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5997" y="838200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meets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-76200" y="1459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Goer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-41608" y="3288268"/>
            <a:ext cx="110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Irregular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76200" y="5726668"/>
            <a:ext cx="11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Bodoni MT" pitchFamily="18" charset="0"/>
              </a:rPr>
              <a:t>Absentee</a:t>
            </a:r>
          </a:p>
        </p:txBody>
      </p:sp>
      <p:cxnSp>
        <p:nvCxnSpPr>
          <p:cNvPr id="49" name="Straight Arrow Connector 48"/>
          <p:cNvCxnSpPr>
            <a:stCxn id="14" idx="3"/>
            <a:endCxn id="32" idx="1"/>
          </p:cNvCxnSpPr>
          <p:nvPr/>
        </p:nvCxnSpPr>
        <p:spPr>
          <a:xfrm>
            <a:off x="2151593" y="4367751"/>
            <a:ext cx="134799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727768" y="6353173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768" y="6353173"/>
                <a:ext cx="446789" cy="369332"/>
              </a:xfrm>
              <a:prstGeom prst="rect">
                <a:avLst/>
              </a:prstGeom>
              <a:blipFill rotWithShape="1"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429000" y="6352401"/>
                <a:ext cx="662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352401"/>
                <a:ext cx="662810" cy="369332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28963" y="6352400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3" y="6352400"/>
                <a:ext cx="446789" cy="369332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09799" y="1628689"/>
                <a:ext cx="1237058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𝑔𝑖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1628689"/>
                <a:ext cx="1237058" cy="391902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1093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209800" y="2209800"/>
                <a:ext cx="1237058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𝑔𝑎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1237058" cy="391902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r="-1980" b="-625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160878" y="2808498"/>
                <a:ext cx="1297887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𝑖𝑔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878" y="2808498"/>
                <a:ext cx="1297887" cy="391902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1093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2133600" y="3974068"/>
                <a:ext cx="1331804" cy="36933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𝑖𝑎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974068"/>
                <a:ext cx="1331804" cy="369332"/>
              </a:xfrm>
              <a:prstGeom prst="rect">
                <a:avLst/>
              </a:prstGeom>
              <a:blipFill rotWithShape="1">
                <a:blip r:embed="rId8" cstate="print"/>
                <a:stretch>
                  <a:fillRect b="-1311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168553" y="4572000"/>
                <a:ext cx="1288343" cy="39190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𝑎𝑔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53" y="4572000"/>
                <a:ext cx="1288343" cy="391902"/>
              </a:xfrm>
              <a:prstGeom prst="rect">
                <a:avLst/>
              </a:prstGeom>
              <a:blipFill rotWithShape="1">
                <a:blip r:embed="rId9" cstate="print"/>
                <a:stretch>
                  <a:fillRect b="-781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160878" y="5193268"/>
                <a:ext cx="1297886" cy="369332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𝑎𝑖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i="1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878" y="5193268"/>
                <a:ext cx="1297886" cy="369332"/>
              </a:xfrm>
              <a:prstGeom prst="rect">
                <a:avLst/>
              </a:prstGeom>
              <a:blipFill rotWithShape="1">
                <a:blip r:embed="rId10" cstate="print"/>
                <a:stretch>
                  <a:fillRect b="-1311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>
            <a:spLocks noChangeAspect="1"/>
          </p:cNvSpPr>
          <p:nvPr/>
        </p:nvSpPr>
        <p:spPr>
          <a:xfrm>
            <a:off x="5075372" y="127815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59"/>
          <p:cNvSpPr>
            <a:spLocks noChangeAspect="1"/>
          </p:cNvSpPr>
          <p:nvPr/>
        </p:nvSpPr>
        <p:spPr>
          <a:xfrm>
            <a:off x="5085029" y="367083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5075372" y="606442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6391623" y="12899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6391623" y="18995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4" name="Rectangle 63"/>
          <p:cNvSpPr>
            <a:spLocks noChangeAspect="1"/>
          </p:cNvSpPr>
          <p:nvPr/>
        </p:nvSpPr>
        <p:spPr>
          <a:xfrm>
            <a:off x="6391623" y="24947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5" name="Rectangle 64"/>
          <p:cNvSpPr>
            <a:spLocks noChangeAspect="1"/>
          </p:cNvSpPr>
          <p:nvPr/>
        </p:nvSpPr>
        <p:spPr>
          <a:xfrm>
            <a:off x="6391623" y="307300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6" name="Rectangle 65"/>
          <p:cNvSpPr>
            <a:spLocks noChangeAspect="1"/>
          </p:cNvSpPr>
          <p:nvPr/>
        </p:nvSpPr>
        <p:spPr>
          <a:xfrm>
            <a:off x="6391623" y="368260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7" name="Rectangle 66"/>
          <p:cNvSpPr>
            <a:spLocks noChangeAspect="1"/>
          </p:cNvSpPr>
          <p:nvPr/>
        </p:nvSpPr>
        <p:spPr>
          <a:xfrm>
            <a:off x="6391623" y="427787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8" name="Rectangle 67"/>
          <p:cNvSpPr>
            <a:spLocks noChangeAspect="1"/>
          </p:cNvSpPr>
          <p:nvPr/>
        </p:nvSpPr>
        <p:spPr>
          <a:xfrm>
            <a:off x="6403996" y="4871326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69" name="Rectangle 68"/>
          <p:cNvSpPr>
            <a:spLocks noChangeAspect="1"/>
          </p:cNvSpPr>
          <p:nvPr/>
        </p:nvSpPr>
        <p:spPr>
          <a:xfrm>
            <a:off x="6403996" y="5480926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70" name="Rectangle 69"/>
          <p:cNvSpPr>
            <a:spLocks noChangeAspect="1"/>
          </p:cNvSpPr>
          <p:nvPr/>
        </p:nvSpPr>
        <p:spPr>
          <a:xfrm>
            <a:off x="6403996" y="60761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cxnSp>
        <p:nvCxnSpPr>
          <p:cNvPr id="71" name="Straight Arrow Connector 70"/>
          <p:cNvCxnSpPr>
            <a:stCxn id="59" idx="3"/>
            <a:endCxn id="62" idx="1"/>
          </p:cNvCxnSpPr>
          <p:nvPr/>
        </p:nvCxnSpPr>
        <p:spPr>
          <a:xfrm>
            <a:off x="5563052" y="1415317"/>
            <a:ext cx="828571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9" idx="3"/>
            <a:endCxn id="63" idx="1"/>
          </p:cNvCxnSpPr>
          <p:nvPr/>
        </p:nvCxnSpPr>
        <p:spPr>
          <a:xfrm>
            <a:off x="5563052" y="1415317"/>
            <a:ext cx="828571" cy="6213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3"/>
            <a:endCxn id="64" idx="1"/>
          </p:cNvCxnSpPr>
          <p:nvPr/>
        </p:nvCxnSpPr>
        <p:spPr>
          <a:xfrm>
            <a:off x="5563052" y="1415317"/>
            <a:ext cx="828571" cy="12166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0" idx="3"/>
            <a:endCxn id="65" idx="1"/>
          </p:cNvCxnSpPr>
          <p:nvPr/>
        </p:nvCxnSpPr>
        <p:spPr>
          <a:xfrm flipV="1">
            <a:off x="5572709" y="3210166"/>
            <a:ext cx="818914" cy="59783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0" idx="3"/>
            <a:endCxn id="66" idx="1"/>
          </p:cNvCxnSpPr>
          <p:nvPr/>
        </p:nvCxnSpPr>
        <p:spPr>
          <a:xfrm>
            <a:off x="5572709" y="3807997"/>
            <a:ext cx="81891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7" idx="1"/>
          </p:cNvCxnSpPr>
          <p:nvPr/>
        </p:nvCxnSpPr>
        <p:spPr>
          <a:xfrm>
            <a:off x="5572709" y="3807997"/>
            <a:ext cx="818914" cy="607034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1" idx="3"/>
            <a:endCxn id="68" idx="1"/>
          </p:cNvCxnSpPr>
          <p:nvPr/>
        </p:nvCxnSpPr>
        <p:spPr>
          <a:xfrm flipV="1">
            <a:off x="5563052" y="5008486"/>
            <a:ext cx="840944" cy="11930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1" idx="3"/>
            <a:endCxn id="69" idx="1"/>
          </p:cNvCxnSpPr>
          <p:nvPr/>
        </p:nvCxnSpPr>
        <p:spPr>
          <a:xfrm flipV="1">
            <a:off x="5563052" y="5618086"/>
            <a:ext cx="840944" cy="58349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1" idx="3"/>
            <a:endCxn id="70" idx="1"/>
          </p:cNvCxnSpPr>
          <p:nvPr/>
        </p:nvCxnSpPr>
        <p:spPr>
          <a:xfrm>
            <a:off x="5563052" y="6201582"/>
            <a:ext cx="840944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>
            <a:spLocks noChangeAspect="1"/>
          </p:cNvSpPr>
          <p:nvPr/>
        </p:nvSpPr>
        <p:spPr>
          <a:xfrm>
            <a:off x="8525398" y="1287210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1" name="Rectangle 80"/>
          <p:cNvSpPr>
            <a:spLocks noChangeAspect="1"/>
          </p:cNvSpPr>
          <p:nvPr/>
        </p:nvSpPr>
        <p:spPr>
          <a:xfrm>
            <a:off x="8523376" y="191159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2" name="Rectangle 81"/>
          <p:cNvSpPr>
            <a:spLocks noChangeAspect="1"/>
          </p:cNvSpPr>
          <p:nvPr/>
        </p:nvSpPr>
        <p:spPr>
          <a:xfrm>
            <a:off x="8530166" y="2494791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3" name="Rectangle 82"/>
          <p:cNvSpPr>
            <a:spLocks noChangeAspect="1"/>
          </p:cNvSpPr>
          <p:nvPr/>
        </p:nvSpPr>
        <p:spPr>
          <a:xfrm>
            <a:off x="8511003" y="306123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4" name="Rectangle 83"/>
          <p:cNvSpPr>
            <a:spLocks noChangeAspect="1"/>
          </p:cNvSpPr>
          <p:nvPr/>
        </p:nvSpPr>
        <p:spPr>
          <a:xfrm>
            <a:off x="8511003" y="367083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5" name="Rectangle 84"/>
          <p:cNvSpPr>
            <a:spLocks noChangeAspect="1"/>
          </p:cNvSpPr>
          <p:nvPr/>
        </p:nvSpPr>
        <p:spPr>
          <a:xfrm>
            <a:off x="8511003" y="426610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6" name="Rectangle 85"/>
          <p:cNvSpPr>
            <a:spLocks noChangeAspect="1"/>
          </p:cNvSpPr>
          <p:nvPr/>
        </p:nvSpPr>
        <p:spPr>
          <a:xfrm>
            <a:off x="8523376" y="4859557"/>
            <a:ext cx="487680" cy="274320"/>
          </a:xfrm>
          <a:prstGeom prst="rect">
            <a:avLst/>
          </a:prstGeom>
          <a:solidFill>
            <a:srgbClr val="00CC00">
              <a:alpha val="30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7" name="Rectangle 86"/>
          <p:cNvSpPr>
            <a:spLocks noChangeAspect="1"/>
          </p:cNvSpPr>
          <p:nvPr/>
        </p:nvSpPr>
        <p:spPr>
          <a:xfrm>
            <a:off x="8523376" y="5469157"/>
            <a:ext cx="487680" cy="274320"/>
          </a:xfrm>
          <a:prstGeom prst="rect">
            <a:avLst/>
          </a:prstGeom>
          <a:solidFill>
            <a:srgbClr val="FFCC00">
              <a:alpha val="38000"/>
            </a:srgbClr>
          </a:solidFill>
          <a:ln>
            <a:solidFill>
              <a:schemeClr val="tx1"/>
            </a:solidFill>
          </a:ln>
          <a:effectLst>
            <a:outerShdw blurRad="241300" dist="38100" dir="27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8" name="Rectangle 87"/>
          <p:cNvSpPr>
            <a:spLocks noChangeAspect="1"/>
          </p:cNvSpPr>
          <p:nvPr/>
        </p:nvSpPr>
        <p:spPr>
          <a:xfrm>
            <a:off x="8523376" y="6064422"/>
            <a:ext cx="487680" cy="274320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cxnSp>
        <p:nvCxnSpPr>
          <p:cNvPr id="89" name="Straight Arrow Connector 88"/>
          <p:cNvCxnSpPr>
            <a:stCxn id="62" idx="3"/>
            <a:endCxn id="80" idx="1"/>
          </p:cNvCxnSpPr>
          <p:nvPr/>
        </p:nvCxnSpPr>
        <p:spPr>
          <a:xfrm flipV="1">
            <a:off x="6879303" y="1424370"/>
            <a:ext cx="1646095" cy="271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81" idx="1"/>
          </p:cNvCxnSpPr>
          <p:nvPr/>
        </p:nvCxnSpPr>
        <p:spPr>
          <a:xfrm>
            <a:off x="6879303" y="2036686"/>
            <a:ext cx="1644073" cy="1207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3"/>
            <a:endCxn id="82" idx="1"/>
          </p:cNvCxnSpPr>
          <p:nvPr/>
        </p:nvCxnSpPr>
        <p:spPr>
          <a:xfrm>
            <a:off x="6879303" y="2631951"/>
            <a:ext cx="1650863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5" idx="3"/>
            <a:endCxn id="83" idx="1"/>
          </p:cNvCxnSpPr>
          <p:nvPr/>
        </p:nvCxnSpPr>
        <p:spPr>
          <a:xfrm flipV="1">
            <a:off x="6879303" y="319839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6" idx="3"/>
            <a:endCxn id="84" idx="1"/>
          </p:cNvCxnSpPr>
          <p:nvPr/>
        </p:nvCxnSpPr>
        <p:spPr>
          <a:xfrm flipV="1">
            <a:off x="6879303" y="380799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8" idx="3"/>
            <a:endCxn id="86" idx="1"/>
          </p:cNvCxnSpPr>
          <p:nvPr/>
        </p:nvCxnSpPr>
        <p:spPr>
          <a:xfrm flipV="1">
            <a:off x="6891676" y="499671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9" idx="3"/>
            <a:endCxn id="87" idx="1"/>
          </p:cNvCxnSpPr>
          <p:nvPr/>
        </p:nvCxnSpPr>
        <p:spPr>
          <a:xfrm flipV="1">
            <a:off x="6891676" y="5606317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0" idx="3"/>
            <a:endCxn id="88" idx="1"/>
          </p:cNvCxnSpPr>
          <p:nvPr/>
        </p:nvCxnSpPr>
        <p:spPr>
          <a:xfrm flipV="1">
            <a:off x="6891676" y="6201582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637519" y="151434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Goer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672111" y="3343143"/>
            <a:ext cx="110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Irregular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637519" y="5781543"/>
            <a:ext cx="111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Bodoni MT" pitchFamily="18" charset="0"/>
              </a:rPr>
              <a:t>Absentee</a:t>
            </a:r>
          </a:p>
        </p:txBody>
      </p:sp>
      <p:cxnSp>
        <p:nvCxnSpPr>
          <p:cNvPr id="101" name="Straight Arrow Connector 100"/>
          <p:cNvCxnSpPr>
            <a:stCxn id="67" idx="3"/>
            <a:endCxn id="85" idx="1"/>
          </p:cNvCxnSpPr>
          <p:nvPr/>
        </p:nvCxnSpPr>
        <p:spPr>
          <a:xfrm flipV="1">
            <a:off x="6879303" y="4403262"/>
            <a:ext cx="1631700" cy="11769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6487411" y="6381089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411" y="6381089"/>
                <a:ext cx="446789" cy="369332"/>
              </a:xfrm>
              <a:prstGeom prst="rect">
                <a:avLst/>
              </a:prstGeom>
              <a:blipFill rotWithShape="1">
                <a:blip r:embed="rId11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8451844" y="6387912"/>
                <a:ext cx="662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44" y="6387912"/>
                <a:ext cx="662810" cy="369332"/>
              </a:xfrm>
              <a:prstGeom prst="rect">
                <a:avLst/>
              </a:prstGeom>
              <a:blipFill rotWithShape="1">
                <a:blip r:embed="rId1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5105400" y="6380316"/>
                <a:ext cx="4467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baseline="-25000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6380316"/>
                <a:ext cx="446789" cy="369332"/>
              </a:xfrm>
              <a:prstGeom prst="rect">
                <a:avLst/>
              </a:prstGeom>
              <a:blipFill rotWithShape="1">
                <a:blip r:embed="rId1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629400" y="1719598"/>
                <a:ext cx="210056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𝑔𝑖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𝑰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719598"/>
                <a:ext cx="2100569" cy="358560"/>
              </a:xfrm>
              <a:prstGeom prst="rect">
                <a:avLst/>
              </a:prstGeom>
              <a:blipFill rotWithShape="1">
                <a:blip r:embed="rId14"/>
                <a:stretch>
                  <a:fillRect b="-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629400" y="230844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𝑔𝑎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𝐺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𝑨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308440"/>
                <a:ext cx="2206889" cy="358560"/>
              </a:xfrm>
              <a:prstGeom prst="rect">
                <a:avLst/>
              </a:prstGeom>
              <a:blipFill rotWithShape="1">
                <a:blip r:embed="rId15"/>
                <a:stretch>
                  <a:fillRect b="-508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629400" y="289560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𝑖𝑔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𝑮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2895600"/>
                <a:ext cx="2206889" cy="358560"/>
              </a:xfrm>
              <a:prstGeom prst="rect">
                <a:avLst/>
              </a:prstGeom>
              <a:blipFill rotWithShape="1">
                <a:blip r:embed="rId16"/>
                <a:stretch>
                  <a:fillRect b="-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553200" y="4081046"/>
                <a:ext cx="2206889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𝑖𝑎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𝐼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𝑨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081046"/>
                <a:ext cx="2206889" cy="338554"/>
              </a:xfrm>
              <a:prstGeom prst="rect">
                <a:avLst/>
              </a:prstGeom>
              <a:blipFill rotWithShape="1">
                <a:blip r:embed="rId17"/>
                <a:stretch>
                  <a:fillRect b="-107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6632311" y="4670640"/>
                <a:ext cx="2206889" cy="35856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𝑎𝑔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𝑮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311" y="4670640"/>
                <a:ext cx="2206889" cy="358560"/>
              </a:xfrm>
              <a:prstGeom prst="rect">
                <a:avLst/>
              </a:prstGeom>
              <a:blipFill rotWithShape="1">
                <a:blip r:embed="rId18"/>
                <a:stretch>
                  <a:fillRect b="-508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6662431" y="5224046"/>
                <a:ext cx="2100569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𝑎𝑖</m:t>
                          </m:r>
                        </m:sub>
                      </m:sSub>
                      <m:r>
                        <a:rPr lang="en-US" sz="1600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𝐴</m:t>
                      </m:r>
                      <m:r>
                        <a:rPr lang="en-US" sz="1600" b="0" i="1" smtClean="0">
                          <a:effectLst/>
                          <a:latin typeface="Cambria Math"/>
                        </a:rPr>
                        <m:t>)∙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𝑰</m:t>
                      </m:r>
                      <m:r>
                        <a:rPr lang="en-US" sz="1600" b="1" i="1" smtClean="0">
                          <a:solidFill>
                            <a:srgbClr val="0070C0"/>
                          </a:solidFill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solidFill>
                    <a:srgbClr val="0070C0"/>
                  </a:solidFill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431" y="5224046"/>
                <a:ext cx="2100569" cy="338554"/>
              </a:xfrm>
              <a:prstGeom prst="rect">
                <a:avLst/>
              </a:prstGeom>
              <a:blipFill rotWithShape="1">
                <a:blip r:embed="rId19"/>
                <a:stretch>
                  <a:fillRect b="-107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/>
          <p:cNvSpPr txBox="1"/>
          <p:nvPr/>
        </p:nvSpPr>
        <p:spPr>
          <a:xfrm>
            <a:off x="2667000" y="838200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becomes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306939" y="838200"/>
            <a:ext cx="1909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 Starts as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595900" y="838200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meets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052103" y="838200"/>
            <a:ext cx="2091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latin typeface="Elephant" pitchFamily="18" charset="0"/>
                <a:cs typeface="Estrangelo Edessa" pitchFamily="66" charset="0"/>
              </a:rPr>
              <a:t>becomes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495800" y="838200"/>
            <a:ext cx="0" cy="586740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4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45" y="4114800"/>
            <a:ext cx="6655681" cy="2240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4592604" cy="189640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903685" y="4116472"/>
            <a:ext cx="725715" cy="4555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24200" y="1752600"/>
            <a:ext cx="210458" cy="455528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64200" y="1788050"/>
            <a:ext cx="3276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difference between the models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Closer look:</a:t>
            </a:r>
            <a:br>
              <a:rPr lang="en-US" dirty="0"/>
            </a:br>
            <a:r>
              <a:rPr lang="en-US" dirty="0"/>
              <a:t> Diffusion            vs.            Contagion</a:t>
            </a:r>
          </a:p>
        </p:txBody>
      </p:sp>
      <p:sp>
        <p:nvSpPr>
          <p:cNvPr id="17" name="Oval 16"/>
          <p:cNvSpPr/>
          <p:nvPr/>
        </p:nvSpPr>
        <p:spPr>
          <a:xfrm>
            <a:off x="5595256" y="1752600"/>
            <a:ext cx="3345543" cy="12192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 flipH="1" flipV="1">
            <a:off x="3334658" y="1980364"/>
            <a:ext cx="2260598" cy="38183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3"/>
            <a:endCxn id="9" idx="0"/>
          </p:cNvCxnSpPr>
          <p:nvPr/>
        </p:nvCxnSpPr>
        <p:spPr>
          <a:xfrm>
            <a:off x="6085199" y="2793252"/>
            <a:ext cx="181344" cy="132322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-1295400" y="3175"/>
            <a:ext cx="8229600" cy="1139825"/>
          </a:xfrm>
        </p:spPr>
        <p:txBody>
          <a:bodyPr/>
          <a:lstStyle/>
          <a:p>
            <a:pPr algn="ctr" eaLnBrk="1" hangingPunct="1"/>
            <a:r>
              <a:rPr lang="en-US" dirty="0"/>
              <a:t>Introduction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657600" y="1447800"/>
            <a:ext cx="51816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These models have been borrowed from the field of Epidemiology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They originated from May-Anderson models,  which describe the spread bacteria, viruses, etc. through </a:t>
            </a:r>
            <a:r>
              <a:rPr lang="en-US" sz="2800" b="1" u="sng" dirty="0"/>
              <a:t>biological contagion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But our application involves </a:t>
            </a:r>
            <a:r>
              <a:rPr lang="en-US" sz="2800" b="1" u="sng" dirty="0"/>
              <a:t>social contagion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E</a:t>
            </a:r>
            <a:r>
              <a:rPr lang="en-US" sz="3600" dirty="0"/>
              <a:t>pidemic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2438400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M</a:t>
            </a:r>
            <a:r>
              <a:rPr lang="en-US" sz="3600" dirty="0"/>
              <a:t>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3330714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</a:t>
            </a:r>
            <a:r>
              <a:rPr lang="en-US" sz="3600" dirty="0"/>
              <a:t>nset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" y="4267200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</a:t>
            </a:r>
            <a:r>
              <a:rPr lang="en-US" sz="3600" dirty="0"/>
              <a:t>ocial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5105400"/>
            <a:ext cx="2819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</a:t>
            </a:r>
            <a:r>
              <a:rPr lang="en-US" sz="3600" dirty="0"/>
              <a:t>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1646"/>
            <a:ext cx="9372212" cy="315474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Hybrid Model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71886" y="21147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</a:rPr>
              <a:t>ig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19886" y="21909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</a:rPr>
              <a:t>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19486" y="34101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</a:t>
            </a:r>
            <a:r>
              <a:rPr lang="en-US" sz="2400" b="1" baseline="-25000" dirty="0" err="1">
                <a:solidFill>
                  <a:srgbClr val="FF0000"/>
                </a:solidFill>
              </a:rPr>
              <a:t>gi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19486" y="38673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</a:rPr>
              <a:t>ig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91286" y="34101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</a:t>
            </a:r>
            <a:r>
              <a:rPr lang="en-US" sz="2400" b="1" baseline="-25000" dirty="0" err="1">
                <a:solidFill>
                  <a:srgbClr val="FF0000"/>
                </a:solidFill>
              </a:rPr>
              <a:t>ai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15086" y="3871846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</a:t>
            </a:r>
            <a:r>
              <a:rPr lang="en-US" sz="2400" b="1" baseline="-25000" dirty="0">
                <a:solidFill>
                  <a:srgbClr val="FF0000"/>
                </a:solidFill>
              </a:rPr>
              <a:t>ia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95686" y="2652646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</a:t>
            </a:r>
            <a:r>
              <a:rPr lang="en-US" sz="2400" b="1" baseline="-25000" dirty="0" err="1">
                <a:solidFill>
                  <a:srgbClr val="FF0000"/>
                </a:solidFill>
              </a:rPr>
              <a:t>gi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43686" y="264818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</a:t>
            </a:r>
            <a:r>
              <a:rPr lang="en-US" sz="2400" b="1" baseline="-25000" dirty="0" err="1">
                <a:solidFill>
                  <a:srgbClr val="FF0000"/>
                </a:solidFill>
              </a:rPr>
              <a:t>ga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56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2563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Contagion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-1176213" y="-762000"/>
            <a:ext cx="5369459" cy="6009677"/>
            <a:chOff x="3086446" y="-1114500"/>
            <a:chExt cx="7305576" cy="7696200"/>
          </a:xfrm>
        </p:grpSpPr>
        <p:sp>
          <p:nvSpPr>
            <p:cNvPr id="98" name="Rectangle 97"/>
            <p:cNvSpPr/>
            <p:nvPr/>
          </p:nvSpPr>
          <p:spPr>
            <a:xfrm>
              <a:off x="4876799" y="1127617"/>
              <a:ext cx="3733801" cy="337729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086446" y="-1114500"/>
              <a:ext cx="7305576" cy="7696200"/>
              <a:chOff x="412785" y="1981200"/>
              <a:chExt cx="5295899" cy="5838714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974884" y="3871113"/>
                <a:ext cx="2233086" cy="2166632"/>
                <a:chOff x="1974884" y="3871113"/>
                <a:chExt cx="2233086" cy="2166632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2177318" y="535389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.52</a:t>
                  </a: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3454971" y="4095342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.48</a:t>
                  </a: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61038" y="407923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.66</a:t>
                  </a: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451786" y="4720394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.57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861038" y="5468336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.42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175238" y="4761633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.34</a:t>
                  </a:r>
                </a:p>
              </p:txBody>
            </p:sp>
            <p:sp>
              <p:nvSpPr>
                <p:cNvPr id="109" name="Oval 108"/>
                <p:cNvSpPr>
                  <a:spLocks noChangeAspect="1"/>
                </p:cNvSpPr>
                <p:nvPr/>
              </p:nvSpPr>
              <p:spPr>
                <a:xfrm>
                  <a:off x="1974884" y="3871113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2789089" y="4641277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111" name="Oval 110"/>
                <p:cNvSpPr>
                  <a:spLocks noChangeAspect="1"/>
                </p:cNvSpPr>
                <p:nvPr/>
              </p:nvSpPr>
              <p:spPr>
                <a:xfrm>
                  <a:off x="3598370" y="5428145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112" name="Curved Connector 111"/>
                <p:cNvCxnSpPr>
                  <a:stCxn id="109" idx="6"/>
                  <a:endCxn id="110" idx="0"/>
                </p:cNvCxnSpPr>
                <p:nvPr/>
              </p:nvCxnSpPr>
              <p:spPr>
                <a:xfrm>
                  <a:off x="2584484" y="41759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Curved Connector 112"/>
                <p:cNvCxnSpPr>
                  <a:stCxn id="110" idx="6"/>
                  <a:endCxn id="111" idx="0"/>
                </p:cNvCxnSpPr>
                <p:nvPr/>
              </p:nvCxnSpPr>
              <p:spPr>
                <a:xfrm>
                  <a:off x="3398689" y="49460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urved Connector 113"/>
                <p:cNvCxnSpPr>
                  <a:stCxn id="110" idx="2"/>
                  <a:endCxn id="109" idx="4"/>
                </p:cNvCxnSpPr>
                <p:nvPr/>
              </p:nvCxnSpPr>
              <p:spPr>
                <a:xfrm rot="10800000">
                  <a:off x="2279685" y="44807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urved Connector 114"/>
                <p:cNvCxnSpPr>
                  <a:stCxn id="111" idx="2"/>
                  <a:endCxn id="110" idx="4"/>
                </p:cNvCxnSpPr>
                <p:nvPr/>
              </p:nvCxnSpPr>
              <p:spPr>
                <a:xfrm rot="10800000">
                  <a:off x="3093890" y="52508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Arc 100"/>
              <p:cNvSpPr/>
              <p:nvPr/>
            </p:nvSpPr>
            <p:spPr>
              <a:xfrm>
                <a:off x="412785" y="3871113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/>
              <p:cNvSpPr/>
              <p:nvPr/>
            </p:nvSpPr>
            <p:spPr>
              <a:xfrm rot="10800000">
                <a:off x="1995330" y="1981200"/>
                <a:ext cx="3713354" cy="4056544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17" name="Chart 1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619392"/>
              </p:ext>
            </p:extLst>
          </p:nvPr>
        </p:nvGraphicFramePr>
        <p:xfrm>
          <a:off x="5980176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8" name="Chart 1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610258"/>
              </p:ext>
            </p:extLst>
          </p:nvPr>
        </p:nvGraphicFramePr>
        <p:xfrm>
          <a:off x="292608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9" name="Chart 1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550075"/>
              </p:ext>
            </p:extLst>
          </p:nvPr>
        </p:nvGraphicFramePr>
        <p:xfrm>
          <a:off x="-11943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0" name="Chart 1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5413388"/>
              </p:ext>
            </p:extLst>
          </p:nvPr>
        </p:nvGraphicFramePr>
        <p:xfrm>
          <a:off x="5980176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1" name="Chart 1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199133"/>
              </p:ext>
            </p:extLst>
          </p:nvPr>
        </p:nvGraphicFramePr>
        <p:xfrm>
          <a:off x="292608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05783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272436"/>
              </p:ext>
            </p:extLst>
          </p:nvPr>
        </p:nvGraphicFramePr>
        <p:xfrm>
          <a:off x="5976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" name="Chart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274724"/>
              </p:ext>
            </p:extLst>
          </p:nvPr>
        </p:nvGraphicFramePr>
        <p:xfrm>
          <a:off x="292857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389835"/>
              </p:ext>
            </p:extLst>
          </p:nvPr>
        </p:nvGraphicFramePr>
        <p:xfrm>
          <a:off x="-119430" y="343852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3" name="Char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5470192"/>
              </p:ext>
            </p:extLst>
          </p:nvPr>
        </p:nvGraphicFramePr>
        <p:xfrm>
          <a:off x="5976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4" name="Chart 5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160780"/>
              </p:ext>
            </p:extLst>
          </p:nvPr>
        </p:nvGraphicFramePr>
        <p:xfrm>
          <a:off x="2928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56" name="TextBox 5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62" name="TextBox 61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7597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Diffusion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-1176213" y="-762000"/>
            <a:ext cx="5369459" cy="6009677"/>
            <a:chOff x="3086446" y="-1114500"/>
            <a:chExt cx="7305576" cy="7696200"/>
          </a:xfrm>
        </p:grpSpPr>
        <p:sp>
          <p:nvSpPr>
            <p:cNvPr id="39" name="Rectangle 38"/>
            <p:cNvSpPr/>
            <p:nvPr/>
          </p:nvSpPr>
          <p:spPr>
            <a:xfrm>
              <a:off x="4876799" y="1127617"/>
              <a:ext cx="3733801" cy="3377294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086446" y="-1114500"/>
              <a:ext cx="7305576" cy="7696200"/>
              <a:chOff x="412785" y="1981200"/>
              <a:chExt cx="5295899" cy="5838714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974884" y="3871113"/>
                <a:ext cx="2233086" cy="2166632"/>
                <a:chOff x="1974884" y="3871113"/>
                <a:chExt cx="2233086" cy="2166632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2177318" y="535389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.10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3454971" y="4095342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.24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2861038" y="4079231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.43</a:t>
                  </a: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451786" y="4720394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.29</a:t>
                  </a: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861038" y="5468336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.10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2175238" y="4761633"/>
                  <a:ext cx="447751" cy="328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>
                      <a:latin typeface="Cambria Math" pitchFamily="18" charset="0"/>
                      <a:ea typeface="Cambria Math" pitchFamily="18" charset="0"/>
                    </a:rPr>
                    <a:t>.24</a:t>
                  </a:r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>
                  <a:off x="1974884" y="3871113"/>
                  <a:ext cx="609600" cy="609600"/>
                </a:xfrm>
                <a:prstGeom prst="ellipse">
                  <a:avLst/>
                </a:prstGeom>
                <a:solidFill>
                  <a:srgbClr val="33CC33">
                    <a:alpha val="8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G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2789089" y="4641277"/>
                  <a:ext cx="609600" cy="609600"/>
                </a:xfrm>
                <a:prstGeom prst="ellipse">
                  <a:avLst/>
                </a:prstGeom>
                <a:solidFill>
                  <a:srgbClr val="FFC000">
                    <a:alpha val="7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  <a:latin typeface="Bell MT" pitchFamily="18" charset="0"/>
                    </a:rPr>
                    <a:t>I</a:t>
                  </a:r>
                  <a:endParaRPr lang="en-US" dirty="0">
                    <a:solidFill>
                      <a:schemeClr val="tx1"/>
                    </a:solidFill>
                    <a:latin typeface="Bell MT" pitchFamily="18" charset="0"/>
                  </a:endParaRPr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3598370" y="5428145"/>
                  <a:ext cx="609600" cy="60960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Bell MT" pitchFamily="18" charset="0"/>
                    </a:rPr>
                    <a:t>A</a:t>
                  </a:r>
                </a:p>
              </p:txBody>
            </p:sp>
            <p:cxnSp>
              <p:nvCxnSpPr>
                <p:cNvPr id="77" name="Curved Connector 76"/>
                <p:cNvCxnSpPr>
                  <a:stCxn id="73" idx="6"/>
                  <a:endCxn id="74" idx="0"/>
                </p:cNvCxnSpPr>
                <p:nvPr/>
              </p:nvCxnSpPr>
              <p:spPr>
                <a:xfrm>
                  <a:off x="2584484" y="41759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Curved Connector 77"/>
                <p:cNvCxnSpPr>
                  <a:stCxn id="74" idx="6"/>
                  <a:endCxn id="75" idx="0"/>
                </p:cNvCxnSpPr>
                <p:nvPr/>
              </p:nvCxnSpPr>
              <p:spPr>
                <a:xfrm>
                  <a:off x="3398689" y="49460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Curved Connector 78"/>
                <p:cNvCxnSpPr>
                  <a:stCxn id="74" idx="2"/>
                  <a:endCxn id="73" idx="4"/>
                </p:cNvCxnSpPr>
                <p:nvPr/>
              </p:nvCxnSpPr>
              <p:spPr>
                <a:xfrm rot="10800000">
                  <a:off x="2279685" y="4480713"/>
                  <a:ext cx="509405" cy="465364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Curved Connector 79"/>
                <p:cNvCxnSpPr>
                  <a:stCxn id="75" idx="2"/>
                  <a:endCxn id="74" idx="4"/>
                </p:cNvCxnSpPr>
                <p:nvPr/>
              </p:nvCxnSpPr>
              <p:spPr>
                <a:xfrm rot="10800000">
                  <a:off x="3093890" y="5250877"/>
                  <a:ext cx="504481" cy="482068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Arc 44"/>
              <p:cNvSpPr/>
              <p:nvPr/>
            </p:nvSpPr>
            <p:spPr>
              <a:xfrm>
                <a:off x="412785" y="3871113"/>
                <a:ext cx="3733800" cy="3948801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 rot="10800000">
                <a:off x="1995330" y="1981200"/>
                <a:ext cx="3713354" cy="4056544"/>
              </a:xfrm>
              <a:prstGeom prst="arc">
                <a:avLst>
                  <a:gd name="adj1" fmla="val 16200000"/>
                  <a:gd name="adj2" fmla="val 20942793"/>
                </a:avLst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722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974333"/>
              </p:ext>
            </p:extLst>
          </p:nvPr>
        </p:nvGraphicFramePr>
        <p:xfrm>
          <a:off x="597657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2213415"/>
              </p:ext>
            </p:extLst>
          </p:nvPr>
        </p:nvGraphicFramePr>
        <p:xfrm>
          <a:off x="292857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708111"/>
              </p:ext>
            </p:extLst>
          </p:nvPr>
        </p:nvGraphicFramePr>
        <p:xfrm>
          <a:off x="-119430" y="3438144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28845"/>
              </p:ext>
            </p:extLst>
          </p:nvPr>
        </p:nvGraphicFramePr>
        <p:xfrm>
          <a:off x="5976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738483"/>
              </p:ext>
            </p:extLst>
          </p:nvPr>
        </p:nvGraphicFramePr>
        <p:xfrm>
          <a:off x="2928570" y="228600"/>
          <a:ext cx="3319830" cy="3343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019800" y="1409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4768" y="22479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38850" y="533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8850" y="45720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33818" y="54864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57900" y="3695700"/>
            <a:ext cx="419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.6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48400" y="6629400"/>
            <a:ext cx="2667000" cy="279673"/>
            <a:chOff x="152400" y="6623749"/>
            <a:chExt cx="2667000" cy="279673"/>
          </a:xfrm>
        </p:grpSpPr>
        <p:sp>
          <p:nvSpPr>
            <p:cNvPr id="16" name="TextBox 1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00400" y="6638986"/>
            <a:ext cx="2667000" cy="279673"/>
            <a:chOff x="152400" y="6623749"/>
            <a:chExt cx="2667000" cy="279673"/>
          </a:xfrm>
        </p:grpSpPr>
        <p:sp>
          <p:nvSpPr>
            <p:cNvPr id="21" name="TextBox 20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2400" y="6629400"/>
            <a:ext cx="2667000" cy="279673"/>
            <a:chOff x="152400" y="6623749"/>
            <a:chExt cx="2667000" cy="279673"/>
          </a:xfrm>
        </p:grpSpPr>
        <p:sp>
          <p:nvSpPr>
            <p:cNvPr id="26" name="TextBox 25"/>
            <p:cNvSpPr txBox="1"/>
            <p:nvPr/>
          </p:nvSpPr>
          <p:spPr>
            <a:xfrm>
              <a:off x="1524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2001</a:t>
              </a:r>
              <a:endParaRPr lang="en-US" sz="16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2000" y="6623749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2003</a:t>
              </a:r>
              <a:endParaRPr lang="en-US" sz="1600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71600" y="6623750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2005</a:t>
              </a:r>
              <a:endParaRPr lang="en-US" sz="1600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81200" y="6626423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2007</a:t>
              </a:r>
              <a:endParaRPr lang="en-US" sz="1600" i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52563" y="179457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Hybrid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372326"/>
              </p:ext>
            </p:extLst>
          </p:nvPr>
        </p:nvGraphicFramePr>
        <p:xfrm>
          <a:off x="495314" y="2552700"/>
          <a:ext cx="1841500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Cohort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PSRF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4" name="Straight Connector 33"/>
          <p:cNvCxnSpPr/>
          <p:nvPr/>
        </p:nvCxnSpPr>
        <p:spPr>
          <a:xfrm flipH="1">
            <a:off x="463564" y="3690784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57200" y="2743200"/>
            <a:ext cx="1904999" cy="0"/>
          </a:xfrm>
          <a:prstGeom prst="line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1993349" y="1892853"/>
            <a:ext cx="171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Prevalence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58977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9000" y="62600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1980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4129" y="9906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Bayesian MCMC</a:t>
            </a:r>
          </a:p>
          <a:p>
            <a:r>
              <a:rPr lang="en-US" dirty="0"/>
              <a:t>Chains : 5</a:t>
            </a:r>
          </a:p>
          <a:p>
            <a:r>
              <a:rPr lang="en-US" dirty="0"/>
              <a:t>Min Burn-In : 5,000</a:t>
            </a:r>
          </a:p>
          <a:p>
            <a:r>
              <a:rPr lang="en-US" dirty="0"/>
              <a:t>Min Retained: 15,000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ru-RU" sz="1400" i="1">
                              <a:latin typeface="Cambria Math"/>
                            </a:rPr>
                            <m:t>𝑚𝑎𝑥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ru-RU" sz="140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453" y="2395117"/>
                <a:ext cx="714747" cy="424283"/>
              </a:xfrm>
              <a:prstGeom prst="rect">
                <a:avLst/>
              </a:prstGeom>
              <a:blipFill rotWithShape="1">
                <a:blip r:embed="rId7"/>
                <a:stretch>
                  <a:fillRect r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405610" y="126760"/>
            <a:ext cx="8153825" cy="6959840"/>
            <a:chOff x="0" y="0"/>
            <a:chExt cx="8107443" cy="695984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0"/>
              <a:ext cx="8107443" cy="6959840"/>
              <a:chOff x="0" y="0"/>
              <a:chExt cx="8153827" cy="6959840"/>
            </a:xfrm>
          </p:grpSpPr>
          <p:graphicFrame>
            <p:nvGraphicFramePr>
              <p:cNvPr id="18" name="Chart 1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3587994"/>
                  </p:ext>
                </p:extLst>
              </p:nvPr>
            </p:nvGraphicFramePr>
            <p:xfrm>
              <a:off x="2893498" y="4498625"/>
              <a:ext cx="2946993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19" name="Chart 1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71340732"/>
                  </p:ext>
                </p:extLst>
              </p:nvPr>
            </p:nvGraphicFramePr>
            <p:xfrm>
              <a:off x="21981" y="4454663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4858097"/>
                  </p:ext>
                </p:extLst>
              </p:nvPr>
            </p:nvGraphicFramePr>
            <p:xfrm>
              <a:off x="0" y="2146682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22" name="Group 21"/>
              <p:cNvGrpSpPr/>
              <p:nvPr/>
            </p:nvGrpSpPr>
            <p:grpSpPr>
              <a:xfrm>
                <a:off x="129133" y="0"/>
                <a:ext cx="8024694" cy="6635453"/>
                <a:chOff x="129133" y="0"/>
                <a:chExt cx="8024694" cy="6635453"/>
              </a:xfrm>
            </p:grpSpPr>
            <p:graphicFrame>
              <p:nvGraphicFramePr>
                <p:cNvPr id="24" name="Chart 2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26333310"/>
                    </p:ext>
                  </p:extLst>
                </p:nvPr>
              </p:nvGraphicFramePr>
              <p:xfrm>
                <a:off x="129133" y="136072"/>
                <a:ext cx="2991780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pSp>
              <p:nvGrpSpPr>
                <p:cNvPr id="23" name="Group 22"/>
                <p:cNvGrpSpPr/>
                <p:nvPr/>
              </p:nvGrpSpPr>
              <p:grpSpPr>
                <a:xfrm>
                  <a:off x="626377" y="0"/>
                  <a:ext cx="7527450" cy="6635453"/>
                  <a:chOff x="625904" y="0"/>
                  <a:chExt cx="8049642" cy="7209129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2450007" y="0"/>
                    <a:ext cx="6225539" cy="2700953"/>
                    <a:chOff x="2450007" y="0"/>
                    <a:chExt cx="5639572" cy="2469753"/>
                  </a:xfrm>
                </p:grpSpPr>
                <p:graphicFrame>
                  <p:nvGraphicFramePr>
                    <p:cNvPr id="59" name="Chart 58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986118532"/>
                        </p:ext>
                      </p:extLst>
                    </p:nvPr>
                  </p:nvGraphicFramePr>
                  <p:xfrm>
                    <a:off x="5232958" y="24644"/>
                    <a:ext cx="2856621" cy="244510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6"/>
                    </a:graphicData>
                  </a:graphic>
                </p:graphicFrame>
                <p:graphicFrame>
                  <p:nvGraphicFramePr>
                    <p:cNvPr id="60" name="Chart 59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828964288"/>
                        </p:ext>
                      </p:extLst>
                    </p:nvPr>
                  </p:nvGraphicFramePr>
                  <p:xfrm>
                    <a:off x="2450007" y="0"/>
                    <a:ext cx="2851205" cy="244433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7"/>
                    </a:graphicData>
                  </a:graphic>
                </p:graphicFrame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7988057" y="335061"/>
                    <a:ext cx="55995" cy="6874068"/>
                    <a:chOff x="7988058" y="335061"/>
                    <a:chExt cx="56077" cy="6874068"/>
                  </a:xfrm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7988058" y="335061"/>
                      <a:ext cx="52475" cy="6874068"/>
                      <a:chOff x="7988058" y="335061"/>
                      <a:chExt cx="52475" cy="6874068"/>
                    </a:xfrm>
                  </p:grpSpPr>
                  <p:cxnSp>
                    <p:nvCxnSpPr>
                      <p:cNvPr id="45" name="Straight Connector 44"/>
                      <p:cNvCxnSpPr/>
                      <p:nvPr/>
                    </p:nvCxnSpPr>
                    <p:spPr>
                      <a:xfrm>
                        <a:off x="8028058" y="335061"/>
                        <a:ext cx="12475" cy="6874068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 flipH="1" flipV="1">
                        <a:off x="7990212" y="33675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>
                      <a:xfrm flipH="1" flipV="1">
                        <a:off x="7988058" y="79467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 flipH="1" flipV="1">
                        <a:off x="7989495" y="125259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/>
                      <p:cNvCxnSpPr/>
                      <p:nvPr/>
                    </p:nvCxnSpPr>
                    <p:spPr>
                      <a:xfrm flipH="1" flipV="1">
                        <a:off x="7990931" y="171410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>
                      <a:xfrm flipH="1" flipV="1">
                        <a:off x="7992369" y="2168427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/>
                      <p:cNvCxnSpPr/>
                      <p:nvPr/>
                    </p:nvCxnSpPr>
                    <p:spPr>
                      <a:xfrm flipH="1" flipV="1">
                        <a:off x="7993807" y="308642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/>
                      <p:cNvCxnSpPr/>
                      <p:nvPr/>
                    </p:nvCxnSpPr>
                    <p:spPr>
                      <a:xfrm flipH="1" flipV="1">
                        <a:off x="7995245" y="3547934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/>
                      <p:cNvCxnSpPr/>
                      <p:nvPr/>
                    </p:nvCxnSpPr>
                    <p:spPr>
                      <a:xfrm flipH="1" flipV="1">
                        <a:off x="7993088" y="400225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7994527" y="446017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7995244" y="537745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 flipH="1" flipV="1">
                        <a:off x="7996682" y="5838965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 flipH="1" flipV="1">
                        <a:off x="7994525" y="629328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/>
                      <p:cNvCxnSpPr/>
                      <p:nvPr/>
                    </p:nvCxnSpPr>
                    <p:spPr>
                      <a:xfrm flipH="1" flipV="1">
                        <a:off x="7995964" y="675120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flipH="1" flipV="1">
                      <a:off x="8000995" y="2626347"/>
                      <a:ext cx="43140" cy="3"/>
                    </a:xfrm>
                    <a:prstGeom prst="line">
                      <a:avLst/>
                    </a:prstGeom>
                    <a:ln w="6350"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625904" y="335061"/>
                    <a:ext cx="7375071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25" name="Chart 24"/>
                <p:cNvGraphicFramePr>
                  <a:graphicFrameLocks noChangeAspect="1"/>
                </p:cNvGraphicFramePr>
                <p:nvPr/>
              </p:nvGraphicFramePr>
              <p:xfrm>
                <a:off x="2579534" y="2168663"/>
                <a:ext cx="3070889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26" name="Chart 2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717591073"/>
                    </p:ext>
                  </p:extLst>
                </p:nvPr>
              </p:nvGraphicFramePr>
              <p:xfrm>
                <a:off x="5171852" y="2403125"/>
                <a:ext cx="2951772" cy="246121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p:grpSp>
        </p:grpSp>
        <p:graphicFrame>
          <p:nvGraphicFramePr>
            <p:cNvPr id="15" name="Chart 14"/>
            <p:cNvGraphicFramePr>
              <a:graphicFrameLocks noChangeAspect="1"/>
            </p:cNvGraphicFramePr>
            <p:nvPr/>
          </p:nvGraphicFramePr>
          <p:xfrm>
            <a:off x="4901292" y="4255791"/>
            <a:ext cx="2955371" cy="2571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>
            <a:off x="12268200" y="4355598"/>
            <a:ext cx="0" cy="129540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137"/>
          <p:cNvGrpSpPr/>
          <p:nvPr/>
        </p:nvGrpSpPr>
        <p:grpSpPr>
          <a:xfrm>
            <a:off x="387586" y="2245074"/>
            <a:ext cx="1950429" cy="269526"/>
            <a:chOff x="1498732" y="1827829"/>
            <a:chExt cx="1999560" cy="291881"/>
          </a:xfrm>
        </p:grpSpPr>
        <p:sp>
          <p:nvSpPr>
            <p:cNvPr id="64" name="TextBox 63"/>
            <p:cNvSpPr txBox="1"/>
            <p:nvPr/>
          </p:nvSpPr>
          <p:spPr>
            <a:xfrm>
              <a:off x="1498732" y="1842714"/>
              <a:ext cx="533400" cy="27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12849" y="1837702"/>
              <a:ext cx="53340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90859" y="1837697"/>
              <a:ext cx="533400" cy="27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2005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64892" y="1827829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2007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19014" y="4370242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220499" y="4365614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86764" y="4365609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149149" y="4356497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05014" y="6449819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06499" y="6445191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972764" y="6445186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435149" y="6436074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grpSp>
        <p:nvGrpSpPr>
          <p:cNvPr id="94" name="Group 21"/>
          <p:cNvGrpSpPr/>
          <p:nvPr/>
        </p:nvGrpSpPr>
        <p:grpSpPr>
          <a:xfrm>
            <a:off x="182880" y="430143"/>
            <a:ext cx="6971445" cy="6293486"/>
            <a:chOff x="1088627" y="117790"/>
            <a:chExt cx="6971445" cy="6293486"/>
          </a:xfrm>
          <a:effectLst>
            <a:outerShdw blurRad="101600" algn="ctr" rotWithShape="0">
              <a:prstClr val="black">
                <a:alpha val="22000"/>
              </a:prstClr>
            </a:outerShdw>
          </a:effectLst>
        </p:grpSpPr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1088627" y="117790"/>
              <a:ext cx="2331720" cy="2084457"/>
            </a:xfrm>
            <a:prstGeom prst="rect">
              <a:avLst/>
            </a:prstGeom>
            <a:noFill/>
            <a:ln w="88900">
              <a:solidFill>
                <a:srgbClr val="33CC33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3396161" y="2211718"/>
              <a:ext cx="2340039" cy="2133589"/>
            </a:xfrm>
            <a:prstGeom prst="rect">
              <a:avLst/>
            </a:prstGeom>
            <a:noFill/>
            <a:ln w="88900">
              <a:solidFill>
                <a:srgbClr val="FFFF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 noChangeAspect="1"/>
            </p:cNvSpPr>
            <p:nvPr/>
          </p:nvSpPr>
          <p:spPr>
            <a:xfrm>
              <a:off x="5736200" y="4345308"/>
              <a:ext cx="2323872" cy="2065968"/>
            </a:xfrm>
            <a:prstGeom prst="rect">
              <a:avLst/>
            </a:prstGeom>
            <a:noFill/>
            <a:ln w="88900">
              <a:solidFill>
                <a:srgbClr val="FF00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2281" y="48768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-3797" y="52783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-3797" y="57150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106" y="612648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281" y="27842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3106" y="32064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3106" y="36258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3106" y="403250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130461" y="304800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Hybrid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998071" y="489764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81993" y="533974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981993" y="575619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998896" y="61927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985790" y="2805113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986615" y="32272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986615" y="364672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986615" y="408003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464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473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9473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473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22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31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1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31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79624" y="1114425"/>
            <a:ext cx="828675" cy="1019175"/>
            <a:chOff x="8131846" y="2882774"/>
            <a:chExt cx="828675" cy="101917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846" y="2882774"/>
              <a:ext cx="828675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8325654" y="3429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.5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3200" y="1019098"/>
            <a:ext cx="381000" cy="27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‘84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124200" y="914400"/>
            <a:ext cx="381000" cy="27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‘83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05200" y="838200"/>
            <a:ext cx="381000" cy="27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‘82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86200" y="990600"/>
            <a:ext cx="381000" cy="27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‘81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67200" y="762000"/>
            <a:ext cx="381000" cy="276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‘80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281" y="558225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629388" y="2753380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053877" y="4810780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  <p:grpSp>
        <p:nvGrpSpPr>
          <p:cNvPr id="107" name="Group 39"/>
          <p:cNvGrpSpPr/>
          <p:nvPr/>
        </p:nvGrpSpPr>
        <p:grpSpPr>
          <a:xfrm>
            <a:off x="-1704807" y="-375197"/>
            <a:ext cx="10925007" cy="7676187"/>
            <a:chOff x="-994397" y="-451397"/>
            <a:chExt cx="10925007" cy="7676187"/>
          </a:xfrm>
        </p:grpSpPr>
        <p:grpSp>
          <p:nvGrpSpPr>
            <p:cNvPr id="108" name="Group 3"/>
            <p:cNvGrpSpPr/>
            <p:nvPr/>
          </p:nvGrpSpPr>
          <p:grpSpPr>
            <a:xfrm>
              <a:off x="-994397" y="-451397"/>
              <a:ext cx="10925007" cy="7676187"/>
              <a:chOff x="-918197" y="-451397"/>
              <a:chExt cx="10925007" cy="7676187"/>
            </a:xfrm>
          </p:grpSpPr>
          <p:sp>
            <p:nvSpPr>
              <p:cNvPr id="127" name="Arc 126"/>
              <p:cNvSpPr/>
              <p:nvPr/>
            </p:nvSpPr>
            <p:spPr>
              <a:xfrm>
                <a:off x="1909022" y="1418368"/>
                <a:ext cx="2467356" cy="2476500"/>
              </a:xfrm>
              <a:prstGeom prst="arc">
                <a:avLst>
                  <a:gd name="adj1" fmla="val 16820694"/>
                  <a:gd name="adj2" fmla="val 20680747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Arc 127"/>
              <p:cNvSpPr/>
              <p:nvPr/>
            </p:nvSpPr>
            <p:spPr>
              <a:xfrm>
                <a:off x="4302915" y="3529171"/>
                <a:ext cx="2474976" cy="2538559"/>
              </a:xfrm>
              <a:prstGeom prst="arc">
                <a:avLst>
                  <a:gd name="adj1" fmla="val 16686878"/>
                  <a:gd name="adj2" fmla="val 20756831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Arc 128"/>
              <p:cNvSpPr/>
              <p:nvPr/>
            </p:nvSpPr>
            <p:spPr>
              <a:xfrm>
                <a:off x="-918197" y="442990"/>
                <a:ext cx="8686800" cy="6781800"/>
              </a:xfrm>
              <a:prstGeom prst="arc">
                <a:avLst>
                  <a:gd name="adj1" fmla="val 16187129"/>
                  <a:gd name="adj2" fmla="val 497713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Arc 129"/>
              <p:cNvSpPr/>
              <p:nvPr/>
            </p:nvSpPr>
            <p:spPr>
              <a:xfrm rot="10800000">
                <a:off x="1472410" y="-451397"/>
                <a:ext cx="8534400" cy="6929029"/>
              </a:xfrm>
              <a:prstGeom prst="arc">
                <a:avLst>
                  <a:gd name="adj1" fmla="val 16422818"/>
                  <a:gd name="adj2" fmla="val 366010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/>
              <p:cNvSpPr/>
              <p:nvPr/>
            </p:nvSpPr>
            <p:spPr>
              <a:xfrm rot="10800000">
                <a:off x="2243328" y="838200"/>
                <a:ext cx="2535936" cy="2599872"/>
              </a:xfrm>
              <a:prstGeom prst="arc">
                <a:avLst>
                  <a:gd name="adj1" fmla="val 16987550"/>
                  <a:gd name="adj2" fmla="val 20428102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Arc 131"/>
              <p:cNvSpPr/>
              <p:nvPr/>
            </p:nvSpPr>
            <p:spPr>
              <a:xfrm rot="10800000">
                <a:off x="4721381" y="3130254"/>
                <a:ext cx="2380489" cy="2497130"/>
              </a:xfrm>
              <a:prstGeom prst="arc">
                <a:avLst>
                  <a:gd name="adj1" fmla="val 17232157"/>
                  <a:gd name="adj2" fmla="val 20874488"/>
                </a:avLst>
              </a:prstGeom>
              <a:ln w="12700">
                <a:solidFill>
                  <a:schemeClr val="tx1">
                    <a:alpha val="3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1279074" y="519190"/>
              <a:ext cx="1488736" cy="1462010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3529810" y="2667000"/>
              <a:ext cx="1600200" cy="1583806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5892010" y="4800600"/>
              <a:ext cx="1548610" cy="1533884"/>
            </a:xfrm>
            <a:prstGeom prst="ellipse">
              <a:avLst/>
            </a:prstGeom>
            <a:noFill/>
            <a:ln w="127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56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405610" y="126760"/>
            <a:ext cx="8153825" cy="6959840"/>
            <a:chOff x="0" y="0"/>
            <a:chExt cx="8107443" cy="6959840"/>
          </a:xfrm>
        </p:grpSpPr>
        <p:grpSp>
          <p:nvGrpSpPr>
            <p:cNvPr id="14" name="Group 13"/>
            <p:cNvGrpSpPr/>
            <p:nvPr/>
          </p:nvGrpSpPr>
          <p:grpSpPr>
            <a:xfrm>
              <a:off x="0" y="0"/>
              <a:ext cx="8107443" cy="6959840"/>
              <a:chOff x="0" y="0"/>
              <a:chExt cx="8153827" cy="6959840"/>
            </a:xfrm>
          </p:grpSpPr>
          <p:graphicFrame>
            <p:nvGraphicFramePr>
              <p:cNvPr id="18" name="Chart 1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36858520"/>
                  </p:ext>
                </p:extLst>
              </p:nvPr>
            </p:nvGraphicFramePr>
            <p:xfrm>
              <a:off x="2893498" y="4498625"/>
              <a:ext cx="2946993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19" name="Chart 1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91510635"/>
                  </p:ext>
                </p:extLst>
              </p:nvPr>
            </p:nvGraphicFramePr>
            <p:xfrm>
              <a:off x="21981" y="4454663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1486797"/>
                  </p:ext>
                </p:extLst>
              </p:nvPr>
            </p:nvGraphicFramePr>
            <p:xfrm>
              <a:off x="0" y="2146682"/>
              <a:ext cx="2949224" cy="2461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pSp>
            <p:nvGrpSpPr>
              <p:cNvPr id="22" name="Group 21"/>
              <p:cNvGrpSpPr/>
              <p:nvPr/>
            </p:nvGrpSpPr>
            <p:grpSpPr>
              <a:xfrm>
                <a:off x="129133" y="0"/>
                <a:ext cx="8024694" cy="6635453"/>
                <a:chOff x="129133" y="0"/>
                <a:chExt cx="8024694" cy="6635453"/>
              </a:xfrm>
            </p:grpSpPr>
            <p:graphicFrame>
              <p:nvGraphicFramePr>
                <p:cNvPr id="24" name="Chart 2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22916355"/>
                    </p:ext>
                  </p:extLst>
                </p:nvPr>
              </p:nvGraphicFramePr>
              <p:xfrm>
                <a:off x="129133" y="136072"/>
                <a:ext cx="2991780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pSp>
              <p:nvGrpSpPr>
                <p:cNvPr id="23" name="Group 22"/>
                <p:cNvGrpSpPr/>
                <p:nvPr/>
              </p:nvGrpSpPr>
              <p:grpSpPr>
                <a:xfrm>
                  <a:off x="626377" y="0"/>
                  <a:ext cx="7527450" cy="6635453"/>
                  <a:chOff x="625904" y="0"/>
                  <a:chExt cx="8049642" cy="7209129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2450007" y="0"/>
                    <a:ext cx="6225539" cy="2700953"/>
                    <a:chOff x="2450007" y="0"/>
                    <a:chExt cx="5639572" cy="2469753"/>
                  </a:xfrm>
                </p:grpSpPr>
                <p:graphicFrame>
                  <p:nvGraphicFramePr>
                    <p:cNvPr id="59" name="Chart 58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79678902"/>
                        </p:ext>
                      </p:extLst>
                    </p:nvPr>
                  </p:nvGraphicFramePr>
                  <p:xfrm>
                    <a:off x="5232958" y="24644"/>
                    <a:ext cx="2856621" cy="244510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6"/>
                    </a:graphicData>
                  </a:graphic>
                </p:graphicFrame>
                <p:graphicFrame>
                  <p:nvGraphicFramePr>
                    <p:cNvPr id="60" name="Chart 59"/>
                    <p:cNvGraphicFramePr>
                      <a:graphicFrameLocks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517525781"/>
                        </p:ext>
                      </p:extLst>
                    </p:nvPr>
                  </p:nvGraphicFramePr>
                  <p:xfrm>
                    <a:off x="2450007" y="0"/>
                    <a:ext cx="2851205" cy="2444339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7"/>
                    </a:graphicData>
                  </a:graphic>
                </p:graphicFrame>
              </p:grpSp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7988057" y="335061"/>
                    <a:ext cx="55995" cy="6874068"/>
                    <a:chOff x="7988058" y="335061"/>
                    <a:chExt cx="56077" cy="6874068"/>
                  </a:xfrm>
                </p:grpSpPr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7988058" y="335061"/>
                      <a:ext cx="52475" cy="6874068"/>
                      <a:chOff x="7988058" y="335061"/>
                      <a:chExt cx="52475" cy="6874068"/>
                    </a:xfrm>
                  </p:grpSpPr>
                  <p:cxnSp>
                    <p:nvCxnSpPr>
                      <p:cNvPr id="45" name="Straight Connector 44"/>
                      <p:cNvCxnSpPr/>
                      <p:nvPr/>
                    </p:nvCxnSpPr>
                    <p:spPr>
                      <a:xfrm>
                        <a:off x="8028058" y="335061"/>
                        <a:ext cx="12475" cy="6874068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6" name="Straight Connector 45"/>
                      <p:cNvCxnSpPr/>
                      <p:nvPr/>
                    </p:nvCxnSpPr>
                    <p:spPr>
                      <a:xfrm flipH="1" flipV="1">
                        <a:off x="7990212" y="33675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>
                      <a:xfrm flipH="1" flipV="1">
                        <a:off x="7988058" y="79467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Connector 47"/>
                      <p:cNvCxnSpPr/>
                      <p:nvPr/>
                    </p:nvCxnSpPr>
                    <p:spPr>
                      <a:xfrm flipH="1" flipV="1">
                        <a:off x="7989495" y="125259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Connector 48"/>
                      <p:cNvCxnSpPr/>
                      <p:nvPr/>
                    </p:nvCxnSpPr>
                    <p:spPr>
                      <a:xfrm flipH="1" flipV="1">
                        <a:off x="7990931" y="1714102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>
                      <a:xfrm flipH="1" flipV="1">
                        <a:off x="7992369" y="2168427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Straight Connector 50"/>
                      <p:cNvCxnSpPr/>
                      <p:nvPr/>
                    </p:nvCxnSpPr>
                    <p:spPr>
                      <a:xfrm flipH="1" flipV="1">
                        <a:off x="7993807" y="3086420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/>
                      <p:cNvCxnSpPr/>
                      <p:nvPr/>
                    </p:nvCxnSpPr>
                    <p:spPr>
                      <a:xfrm flipH="1" flipV="1">
                        <a:off x="7995245" y="3547934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3" name="Straight Connector 52"/>
                      <p:cNvCxnSpPr/>
                      <p:nvPr/>
                    </p:nvCxnSpPr>
                    <p:spPr>
                      <a:xfrm flipH="1" flipV="1">
                        <a:off x="7993088" y="400225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7994527" y="4460178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7995244" y="5377451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 flipH="1" flipV="1">
                        <a:off x="7996682" y="5838965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 flipH="1" flipV="1">
                        <a:off x="7994525" y="629328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8" name="Straight Connector 57"/>
                      <p:cNvCxnSpPr/>
                      <p:nvPr/>
                    </p:nvCxnSpPr>
                    <p:spPr>
                      <a:xfrm flipH="1" flipV="1">
                        <a:off x="7995964" y="6751209"/>
                        <a:ext cx="43140" cy="3"/>
                      </a:xfrm>
                      <a:prstGeom prst="line">
                        <a:avLst/>
                      </a:prstGeom>
                      <a:ln w="6350">
                        <a:solidFill>
                          <a:schemeClr val="bg1">
                            <a:lumMod val="50000"/>
                            <a:alpha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 flipH="1" flipV="1">
                      <a:off x="8000995" y="2626347"/>
                      <a:ext cx="43140" cy="3"/>
                    </a:xfrm>
                    <a:prstGeom prst="line">
                      <a:avLst/>
                    </a:prstGeom>
                    <a:ln w="6350">
                      <a:solidFill>
                        <a:schemeClr val="bg1">
                          <a:lumMod val="50000"/>
                          <a:alpha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625904" y="335061"/>
                    <a:ext cx="7375071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25" name="Chart 24"/>
                <p:cNvGraphicFramePr>
                  <a:graphicFrameLocks noChangeAspect="1"/>
                </p:cNvGraphicFramePr>
                <p:nvPr/>
              </p:nvGraphicFramePr>
              <p:xfrm>
                <a:off x="2579534" y="2168663"/>
                <a:ext cx="3070889" cy="257136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graphicFrame>
              <p:nvGraphicFramePr>
                <p:cNvPr id="26" name="Chart 2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869738957"/>
                    </p:ext>
                  </p:extLst>
                </p:nvPr>
              </p:nvGraphicFramePr>
              <p:xfrm>
                <a:off x="5171852" y="2403125"/>
                <a:ext cx="2951772" cy="246121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9"/>
                </a:graphicData>
              </a:graphic>
            </p:graphicFrame>
          </p:grpSp>
        </p:grpSp>
        <p:graphicFrame>
          <p:nvGraphicFramePr>
            <p:cNvPr id="15" name="Chart 14"/>
            <p:cNvGraphicFramePr>
              <a:graphicFrameLocks noChangeAspect="1"/>
            </p:cNvGraphicFramePr>
            <p:nvPr/>
          </p:nvGraphicFramePr>
          <p:xfrm>
            <a:off x="4901292" y="4255791"/>
            <a:ext cx="2955371" cy="25713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cxnSp>
        <p:nvCxnSpPr>
          <p:cNvPr id="17" name="Straight Arrow Connector 16"/>
          <p:cNvCxnSpPr/>
          <p:nvPr/>
        </p:nvCxnSpPr>
        <p:spPr>
          <a:xfrm flipV="1">
            <a:off x="7162800" y="2574513"/>
            <a:ext cx="825" cy="2048344"/>
          </a:xfrm>
          <a:prstGeom prst="straightConnector1">
            <a:avLst/>
          </a:prstGeom>
          <a:ln w="25400">
            <a:solidFill>
              <a:schemeClr val="tx1">
                <a:alpha val="69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137"/>
          <p:cNvGrpSpPr/>
          <p:nvPr/>
        </p:nvGrpSpPr>
        <p:grpSpPr>
          <a:xfrm>
            <a:off x="387586" y="2245074"/>
            <a:ext cx="1950429" cy="269526"/>
            <a:chOff x="1498732" y="1827829"/>
            <a:chExt cx="1999560" cy="291881"/>
          </a:xfrm>
        </p:grpSpPr>
        <p:sp>
          <p:nvSpPr>
            <p:cNvPr id="64" name="TextBox 63"/>
            <p:cNvSpPr txBox="1"/>
            <p:nvPr/>
          </p:nvSpPr>
          <p:spPr>
            <a:xfrm>
              <a:off x="1498732" y="1842714"/>
              <a:ext cx="533400" cy="27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12849" y="1837702"/>
              <a:ext cx="53340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490859" y="1837697"/>
              <a:ext cx="533400" cy="27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2005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964892" y="1827829"/>
              <a:ext cx="53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2007</a:t>
              </a: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2719014" y="4370242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220499" y="4365614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686764" y="4365609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149149" y="4356497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005014" y="6449819"/>
            <a:ext cx="520294" cy="25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06499" y="6445191"/>
            <a:ext cx="520294" cy="255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2003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972764" y="6445186"/>
            <a:ext cx="520294" cy="255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2005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435149" y="6436074"/>
            <a:ext cx="520294" cy="25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2007</a:t>
            </a:r>
          </a:p>
        </p:txBody>
      </p:sp>
      <p:grpSp>
        <p:nvGrpSpPr>
          <p:cNvPr id="94" name="Group 21"/>
          <p:cNvGrpSpPr/>
          <p:nvPr/>
        </p:nvGrpSpPr>
        <p:grpSpPr>
          <a:xfrm>
            <a:off x="182880" y="430143"/>
            <a:ext cx="6971445" cy="6293486"/>
            <a:chOff x="1088627" y="117790"/>
            <a:chExt cx="6971445" cy="6293486"/>
          </a:xfrm>
          <a:effectLst>
            <a:outerShdw blurRad="101600" algn="ctr" rotWithShape="0">
              <a:prstClr val="black">
                <a:alpha val="22000"/>
              </a:prstClr>
            </a:outerShdw>
          </a:effectLst>
        </p:grpSpPr>
        <p:sp>
          <p:nvSpPr>
            <p:cNvPr id="95" name="Rectangle 94"/>
            <p:cNvSpPr>
              <a:spLocks noChangeAspect="1"/>
            </p:cNvSpPr>
            <p:nvPr/>
          </p:nvSpPr>
          <p:spPr>
            <a:xfrm>
              <a:off x="1088627" y="117790"/>
              <a:ext cx="2331720" cy="2084457"/>
            </a:xfrm>
            <a:prstGeom prst="rect">
              <a:avLst/>
            </a:prstGeom>
            <a:noFill/>
            <a:ln w="88900">
              <a:solidFill>
                <a:srgbClr val="33CC33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>
              <a:spLocks noChangeAspect="1"/>
            </p:cNvSpPr>
            <p:nvPr/>
          </p:nvSpPr>
          <p:spPr>
            <a:xfrm>
              <a:off x="3396161" y="2211718"/>
              <a:ext cx="2340039" cy="2133589"/>
            </a:xfrm>
            <a:prstGeom prst="rect">
              <a:avLst/>
            </a:prstGeom>
            <a:noFill/>
            <a:ln w="88900">
              <a:solidFill>
                <a:srgbClr val="FFFF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>
              <a:spLocks noChangeAspect="1"/>
            </p:cNvSpPr>
            <p:nvPr/>
          </p:nvSpPr>
          <p:spPr>
            <a:xfrm>
              <a:off x="5736200" y="4345308"/>
              <a:ext cx="2323872" cy="2065968"/>
            </a:xfrm>
            <a:prstGeom prst="rect">
              <a:avLst/>
            </a:prstGeom>
            <a:noFill/>
            <a:ln w="88900">
              <a:solidFill>
                <a:srgbClr val="FF0000">
                  <a:alpha val="60000"/>
                </a:srgbClr>
              </a:solidFill>
            </a:ln>
            <a:effectLst>
              <a:outerShdw blurRad="177800" dist="38100" dir="2700000" algn="tl" rotWithShape="0">
                <a:prstClr val="black">
                  <a:alpha val="8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2281" y="48768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-3797" y="52783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-3797" y="571500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3106" y="6126480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281" y="27842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3106" y="32064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3106" y="36258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3106" y="403250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7130461" y="304800"/>
            <a:ext cx="232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/>
              <a:t>Hybrid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998071" y="489764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981993" y="533974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981993" y="5756192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998896" y="61927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985790" y="2805113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986615" y="32272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986615" y="364672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986615" y="4080038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464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473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9473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9473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2281" y="650671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3106" y="1072854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3106" y="149228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3106" y="1925596"/>
            <a:ext cx="520294" cy="28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79624" y="1114425"/>
            <a:ext cx="828675" cy="1019175"/>
            <a:chOff x="8131846" y="2882774"/>
            <a:chExt cx="828675" cy="101917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846" y="2882774"/>
              <a:ext cx="828675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8325654" y="34290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.5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43200" y="1019098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‘84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124200" y="914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‘83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05200" y="8382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‘82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886200" y="9906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‘81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67200" y="7620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‘80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281" y="558225"/>
            <a:ext cx="1344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all" spc="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33CC33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gOERS</a:t>
            </a:r>
            <a:endParaRPr 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33CC33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629388" y="2753380"/>
            <a:ext cx="205620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Irregulars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5053877" y="4810780"/>
            <a:ext cx="188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Absentees</a:t>
            </a:r>
          </a:p>
        </p:txBody>
      </p:sp>
      <p:sp>
        <p:nvSpPr>
          <p:cNvPr id="8" name="TextBox 7"/>
          <p:cNvSpPr txBox="1"/>
          <p:nvPr/>
        </p:nvSpPr>
        <p:spPr>
          <a:xfrm rot="5400000">
            <a:off x="6117346" y="3419322"/>
            <a:ext cx="263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20449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Substantive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Abrupt changes in religiosity are getting less contagious with age</a:t>
            </a:r>
          </a:p>
          <a:p>
            <a:r>
              <a:rPr lang="en-US" dirty="0"/>
              <a:t>Moderate increase in religiosity has an noticeable contagious component</a:t>
            </a:r>
          </a:p>
          <a:p>
            <a:r>
              <a:rPr lang="en-US" dirty="0"/>
              <a:t>Overall: Change in religious behavior tends to become less contagious with age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21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Methodological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EMOSA works for 3-categories</a:t>
            </a:r>
          </a:p>
          <a:p>
            <a:pPr lvl="1"/>
            <a:r>
              <a:rPr lang="en-US" dirty="0"/>
              <a:t>Free transitions among categories</a:t>
            </a:r>
          </a:p>
          <a:p>
            <a:pPr lvl="1"/>
            <a:r>
              <a:rPr lang="en-US" dirty="0"/>
              <a:t>Mixed model = most illuminating</a:t>
            </a:r>
          </a:p>
          <a:p>
            <a:pPr lvl="1"/>
            <a:r>
              <a:rPr lang="en-US" dirty="0"/>
              <a:t>Good convergences, stability</a:t>
            </a:r>
          </a:p>
          <a:p>
            <a:pPr lvl="1"/>
            <a:r>
              <a:rPr lang="en-US" dirty="0"/>
              <a:t>Verified by simulation studies</a:t>
            </a:r>
          </a:p>
          <a:p>
            <a:pPr lvl="1"/>
            <a:r>
              <a:rPr lang="en-US" dirty="0"/>
              <a:t>Reproduces data well</a:t>
            </a:r>
          </a:p>
          <a:p>
            <a:pPr lvl="1"/>
            <a:r>
              <a:rPr lang="en-US" dirty="0"/>
              <a:t>C-parameters can tell the nature of the transition</a:t>
            </a:r>
          </a:p>
          <a:p>
            <a:r>
              <a:rPr lang="en-US" dirty="0"/>
              <a:t>Successful novel application</a:t>
            </a:r>
          </a:p>
          <a:p>
            <a:pPr lvl="1"/>
            <a:r>
              <a:rPr lang="en-US" dirty="0"/>
              <a:t>Can plug in other behaviors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41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971800"/>
            <a:ext cx="8229600" cy="1143000"/>
          </a:xfrm>
        </p:spPr>
        <p:txBody>
          <a:bodyPr/>
          <a:lstStyle/>
          <a:p>
            <a:r>
              <a:rPr lang="en-US" dirty="0">
                <a:latin typeface="Elephant" pitchFamily="18" charset="0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267942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Past applications,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dirty="0"/>
              <a:t>	starting in 1989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  <a:p>
            <a:r>
              <a:rPr lang="en-US" dirty="0"/>
              <a:t>Smoking</a:t>
            </a:r>
          </a:p>
          <a:p>
            <a:r>
              <a:rPr lang="en-US" dirty="0"/>
              <a:t>Drinking</a:t>
            </a:r>
          </a:p>
          <a:p>
            <a:r>
              <a:rPr lang="en-US" dirty="0"/>
              <a:t>Sexual Activity</a:t>
            </a:r>
          </a:p>
        </p:txBody>
      </p:sp>
      <p:pic>
        <p:nvPicPr>
          <p:cNvPr id="11267" name="Picture 5" descr="first emosa abstra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066800"/>
            <a:ext cx="474503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7200"/>
            <a:ext cx="8229600" cy="914400"/>
          </a:xfrm>
        </p:spPr>
        <p:txBody>
          <a:bodyPr/>
          <a:lstStyle/>
          <a:p>
            <a:pPr eaLnBrk="1" hangingPunct="1"/>
            <a:r>
              <a:rPr lang="en-US"/>
              <a:t>Overview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0" y="1371600"/>
            <a:ext cx="9144000" cy="5867400"/>
          </a:xfrm>
        </p:spPr>
        <p:txBody>
          <a:bodyPr>
            <a:normAutofit/>
          </a:bodyPr>
          <a:lstStyle/>
          <a:p>
            <a:pPr eaLnBrk="1" hangingPunct="1"/>
            <a:r>
              <a:rPr lang="en-US"/>
              <a:t>EMOSA Sexuality Models</a:t>
            </a:r>
          </a:p>
          <a:p>
            <a:pPr lvl="1" eaLnBrk="1" hangingPunct="1"/>
            <a:r>
              <a:rPr lang="en-US"/>
              <a:t>Simple two-sex EMOSA sexuality model</a:t>
            </a:r>
          </a:p>
          <a:p>
            <a:pPr lvl="1" eaLnBrk="1" hangingPunct="1"/>
            <a:r>
              <a:rPr lang="en-US"/>
              <a:t>Inter-cohort contagion model</a:t>
            </a:r>
          </a:p>
          <a:p>
            <a:pPr lvl="1" eaLnBrk="1" hangingPunct="1"/>
            <a:r>
              <a:rPr lang="en-US"/>
              <a:t>Developmental EMOSA sexual development model</a:t>
            </a:r>
          </a:p>
          <a:p>
            <a:pPr lvl="1" eaLnBrk="1" hangingPunct="1"/>
            <a:r>
              <a:rPr lang="en-US"/>
              <a:t>EMOSA sexuality/pregnancy/STD model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EMOSA Smoking and Drinking Models</a:t>
            </a:r>
          </a:p>
          <a:p>
            <a:pPr lvl="1" eaLnBrk="1" hangingPunct="1"/>
            <a:r>
              <a:rPr lang="en-US"/>
              <a:t>Simple one-sex EMOSA smoking/drinking model</a:t>
            </a:r>
          </a:p>
          <a:p>
            <a:pPr lvl="1" eaLnBrk="1" hangingPunct="1"/>
            <a:r>
              <a:rPr lang="en-US"/>
              <a:t>Stagewise EMOSA smoking/drinking model</a:t>
            </a:r>
          </a:p>
          <a:p>
            <a:pPr lvl="1" eaLnBrk="1" hangingPunct="1"/>
            <a:r>
              <a:rPr lang="en-US"/>
              <a:t>The mathematics of social contagion</a:t>
            </a:r>
          </a:p>
          <a:p>
            <a:pPr lvl="1" eaLnBrk="1" hangingPunct="1"/>
            <a:r>
              <a:rPr lang="en-US"/>
              <a:t>New data - the Oklahoma Smoking/Drinking Survey</a:t>
            </a:r>
          </a:p>
          <a:p>
            <a:pPr lvl="1" eaLnBrk="1" hangingPunct="1"/>
            <a:r>
              <a:rPr lang="en-US"/>
              <a:t>New empirical 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/>
              <a:t>A Simple EMOSA Sexuality Model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83058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Rowe, Rodgers, &amp; </a:t>
            </a:r>
            <a:r>
              <a:rPr lang="en-US" sz="2400" dirty="0" err="1"/>
              <a:t>Meseck-Bushey</a:t>
            </a:r>
            <a:r>
              <a:rPr lang="en-US" sz="2400" dirty="0"/>
              <a:t>, 1989, </a:t>
            </a:r>
            <a:r>
              <a:rPr lang="en-US" sz="2400" u="sng" dirty="0"/>
              <a:t>Social Biology</a:t>
            </a:r>
            <a:r>
              <a:rPr lang="en-US" sz="2400" dirty="0"/>
              <a:t>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P</a:t>
            </a:r>
            <a:r>
              <a:rPr lang="en-US" sz="2400" baseline="-25000" dirty="0"/>
              <a:t>t+1</a:t>
            </a:r>
            <a:r>
              <a:rPr lang="en-US" sz="2400" dirty="0"/>
              <a:t>  =    </a:t>
            </a:r>
            <a:r>
              <a:rPr lang="en-US" sz="2400" dirty="0" err="1"/>
              <a:t>P</a:t>
            </a:r>
            <a:r>
              <a:rPr lang="en-US" sz="2400" baseline="-25000" dirty="0" err="1"/>
              <a:t>t</a:t>
            </a:r>
            <a:r>
              <a:rPr lang="en-US" sz="2400" dirty="0"/>
              <a:t>  +            T  (</a:t>
            </a:r>
            <a:r>
              <a:rPr lang="en-US" sz="2400" dirty="0" err="1"/>
              <a:t>P</a:t>
            </a:r>
            <a:r>
              <a:rPr lang="en-US" sz="2400" baseline="-25000" dirty="0" err="1"/>
              <a:t>t</a:t>
            </a:r>
            <a:r>
              <a:rPr lang="en-US" sz="2400" dirty="0"/>
              <a:t>) (1-P</a:t>
            </a:r>
            <a:r>
              <a:rPr lang="en-US" sz="2400" baseline="-25000" dirty="0"/>
              <a:t>t</a:t>
            </a:r>
            <a:r>
              <a:rPr lang="en-US" sz="2400" dirty="0"/>
              <a:t>)      +        k   (1- </a:t>
            </a:r>
            <a:r>
              <a:rPr lang="en-US" sz="2400" dirty="0" err="1"/>
              <a:t>P</a:t>
            </a:r>
            <a:r>
              <a:rPr lang="en-US" sz="2400" baseline="-25000" dirty="0" err="1"/>
              <a:t>t</a:t>
            </a:r>
            <a:r>
              <a:rPr lang="en-US" sz="2400" dirty="0"/>
              <a:t>) (1-P</a:t>
            </a:r>
            <a:r>
              <a:rPr lang="en-US" sz="2400" baseline="-25000" dirty="0"/>
              <a:t>t</a:t>
            </a:r>
            <a:r>
              <a:rPr lang="en-US" sz="2400" dirty="0"/>
              <a:t>)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		 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 	   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      Carry-Over   Epidemic       Non-epidemic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err="1"/>
              <a:t>P</a:t>
            </a:r>
            <a:r>
              <a:rPr lang="en-US" sz="2800" baseline="-25000" dirty="0" err="1"/>
              <a:t>t</a:t>
            </a:r>
            <a:r>
              <a:rPr lang="en-US" sz="2800" baseline="-25000" dirty="0"/>
              <a:t> </a:t>
            </a:r>
            <a:r>
              <a:rPr lang="en-US" sz="2800" dirty="0"/>
              <a:t>is prevalence at time 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T is the epidemic transmission parameter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/>
              <a:t>k is the non-epidemic transmission parameter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800" dirty="0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19050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1" name="Line 7"/>
          <p:cNvSpPr>
            <a:spLocks noChangeShapeType="1"/>
          </p:cNvSpPr>
          <p:nvPr/>
        </p:nvSpPr>
        <p:spPr bwMode="auto">
          <a:xfrm flipV="1">
            <a:off x="70866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Line 8"/>
          <p:cNvSpPr>
            <a:spLocks noChangeShapeType="1"/>
          </p:cNvSpPr>
          <p:nvPr/>
        </p:nvSpPr>
        <p:spPr bwMode="auto">
          <a:xfrm>
            <a:off x="1143000" y="38100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Line 9"/>
          <p:cNvSpPr>
            <a:spLocks noChangeShapeType="1"/>
          </p:cNvSpPr>
          <p:nvPr/>
        </p:nvSpPr>
        <p:spPr bwMode="auto">
          <a:xfrm>
            <a:off x="3429000" y="3810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Line 10"/>
          <p:cNvSpPr>
            <a:spLocks noChangeShapeType="1"/>
          </p:cNvSpPr>
          <p:nvPr/>
        </p:nvSpPr>
        <p:spPr bwMode="auto">
          <a:xfrm>
            <a:off x="5943600" y="3810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5" name="Line 11"/>
          <p:cNvSpPr>
            <a:spLocks noChangeShapeType="1"/>
          </p:cNvSpPr>
          <p:nvPr/>
        </p:nvSpPr>
        <p:spPr bwMode="auto">
          <a:xfrm flipV="1">
            <a:off x="4114800" y="3124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6" name="Line 13"/>
          <p:cNvSpPr>
            <a:spLocks noChangeShapeType="1"/>
          </p:cNvSpPr>
          <p:nvPr/>
        </p:nvSpPr>
        <p:spPr bwMode="auto">
          <a:xfrm>
            <a:off x="1752600" y="3048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4"/>
          <p:cNvSpPr>
            <a:spLocks noChangeShapeType="1"/>
          </p:cNvSpPr>
          <p:nvPr/>
        </p:nvSpPr>
        <p:spPr bwMode="auto">
          <a:xfrm>
            <a:off x="3352800" y="30480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5"/>
          <p:cNvSpPr>
            <a:spLocks noChangeShapeType="1"/>
          </p:cNvSpPr>
          <p:nvPr/>
        </p:nvSpPr>
        <p:spPr bwMode="auto">
          <a:xfrm>
            <a:off x="6019800" y="30480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0"/>
            <a:ext cx="8229600" cy="457200"/>
          </a:xfrm>
        </p:spPr>
        <p:txBody>
          <a:bodyPr/>
          <a:lstStyle/>
          <a:p>
            <a:pPr eaLnBrk="1" hangingPunct="1"/>
            <a:r>
              <a:rPr lang="en-US" sz="2000"/>
              <a:t>Figure 1, Rodgers, Rowe, &amp; Buster, 1998, </a:t>
            </a:r>
            <a:r>
              <a:rPr lang="en-US" sz="2000" u="sng"/>
              <a:t>Developmental Psychology</a:t>
            </a:r>
            <a:endParaRPr lang="en-US" sz="2000"/>
          </a:p>
        </p:txBody>
      </p:sp>
      <p:pic>
        <p:nvPicPr>
          <p:cNvPr id="16387" name="Picture 4" descr="emosa model pictur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95021" y="1371600"/>
            <a:ext cx="4005779" cy="5349034"/>
          </a:xfr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/>
              <a:t>EMOSA Smoking and Drinking Models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35480"/>
            <a:ext cx="8229600" cy="3017520"/>
          </a:xfrm>
        </p:spPr>
        <p:txBody>
          <a:bodyPr/>
          <a:lstStyle/>
          <a:p>
            <a:pPr eaLnBrk="1" hangingPunct="1"/>
            <a:r>
              <a:rPr lang="en-US" dirty="0"/>
              <a:t>These work the same basic way that the sexuality models work, except that they’re single-sex models</a:t>
            </a:r>
          </a:p>
          <a:p>
            <a:pPr eaLnBrk="1" hangingPunct="1"/>
            <a:r>
              <a:rPr lang="en-US" dirty="0"/>
              <a:t>Same types of filters, mixing adjustments, etc.</a:t>
            </a:r>
          </a:p>
          <a:p>
            <a:pPr eaLnBrk="1" hangingPunct="1"/>
            <a:r>
              <a:rPr lang="en-US" dirty="0"/>
              <a:t>More focus on developmental stage models</a:t>
            </a:r>
          </a:p>
          <a:p>
            <a:pPr eaLnBrk="1" hangingPunct="1"/>
            <a:r>
              <a:rPr lang="en-US" u="sng" dirty="0"/>
              <a:t>Social </a:t>
            </a:r>
            <a:r>
              <a:rPr lang="en-US" u="sng" dirty="0" err="1"/>
              <a:t>congation</a:t>
            </a:r>
            <a:r>
              <a:rPr lang="en-US" dirty="0"/>
              <a:t> versus </a:t>
            </a:r>
            <a:r>
              <a:rPr lang="en-US" u="sng" dirty="0"/>
              <a:t>General diffusion</a:t>
            </a:r>
            <a:r>
              <a:rPr lang="en-US" dirty="0"/>
              <a:t> becomes important in the smoking/drinking models</a:t>
            </a:r>
            <a:endParaRPr lang="en-US" u="sng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219200" y="5029200"/>
            <a:ext cx="1188720" cy="1188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24200" y="5029200"/>
            <a:ext cx="1188720" cy="1188720"/>
          </a:xfrm>
          <a:prstGeom prst="ellipse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Nonsmokers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194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Triers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Smokers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64770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5105400" y="5029200"/>
            <a:ext cx="1188720" cy="1188720"/>
          </a:xfrm>
          <a:prstGeom prst="ellipse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934200" y="5029200"/>
            <a:ext cx="1188720" cy="11887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4" idx="6"/>
            <a:endCxn id="5" idx="2"/>
          </p:cNvCxnSpPr>
          <p:nvPr/>
        </p:nvCxnSpPr>
        <p:spPr>
          <a:xfrm>
            <a:off x="2407920" y="5623560"/>
            <a:ext cx="7162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6"/>
            <a:endCxn id="11" idx="2"/>
          </p:cNvCxnSpPr>
          <p:nvPr/>
        </p:nvCxnSpPr>
        <p:spPr>
          <a:xfrm>
            <a:off x="4312920" y="5623560"/>
            <a:ext cx="79248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7"/>
            <a:endCxn id="12" idx="1"/>
          </p:cNvCxnSpPr>
          <p:nvPr/>
        </p:nvCxnSpPr>
        <p:spPr>
          <a:xfrm rot="5400000" flipH="1" flipV="1">
            <a:off x="6614160" y="4709160"/>
            <a:ext cx="1588" cy="988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1" idx="5"/>
          </p:cNvCxnSpPr>
          <p:nvPr/>
        </p:nvCxnSpPr>
        <p:spPr>
          <a:xfrm rot="5400000">
            <a:off x="6614160" y="5549712"/>
            <a:ext cx="1588" cy="988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00200" y="525780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29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34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39000" y="5410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6019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Immune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19200" y="5650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6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6">
              <a:lumMod val="75000"/>
            </a:schemeClr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3333</TotalTime>
  <Words>2381</Words>
  <Application>Microsoft Office PowerPoint</Application>
  <PresentationFormat>On-screen Show (4:3)</PresentationFormat>
  <Paragraphs>822</Paragraphs>
  <Slides>48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</vt:lpstr>
      <vt:lpstr>Bell MT</vt:lpstr>
      <vt:lpstr>Bodoni MT</vt:lpstr>
      <vt:lpstr>Calibri</vt:lpstr>
      <vt:lpstr>Cambria Math</vt:lpstr>
      <vt:lpstr>Constantia</vt:lpstr>
      <vt:lpstr>Elephant</vt:lpstr>
      <vt:lpstr>Times New Roman</vt:lpstr>
      <vt:lpstr>Wingdings</vt:lpstr>
      <vt:lpstr>Wingdings 2</vt:lpstr>
      <vt:lpstr>Office Theme</vt:lpstr>
      <vt:lpstr>Flow</vt:lpstr>
      <vt:lpstr>Chart</vt:lpstr>
      <vt:lpstr>PowerPoint Presentation</vt:lpstr>
      <vt:lpstr>Acknowledgements</vt:lpstr>
      <vt:lpstr>Mathematical/Statistical Models</vt:lpstr>
      <vt:lpstr>Introduction</vt:lpstr>
      <vt:lpstr>PowerPoint Presentation</vt:lpstr>
      <vt:lpstr>Overview</vt:lpstr>
      <vt:lpstr>A Simple EMOSA Sexuality Model</vt:lpstr>
      <vt:lpstr>Figure 1, Rodgers, Rowe, &amp; Buster, 1998, Developmental Psychology</vt:lpstr>
      <vt:lpstr>EMOSA Smoking and Drinking Models</vt:lpstr>
      <vt:lpstr>Contagion vs. Diffusion</vt:lpstr>
      <vt:lpstr>Contagion vs. Diffusion</vt:lpstr>
      <vt:lpstr>PowerPoint Presentation</vt:lpstr>
      <vt:lpstr>PowerPoint Presentation</vt:lpstr>
      <vt:lpstr>PowerPoint Presentation</vt:lpstr>
      <vt:lpstr>From Rodgers, Rowe, &amp; Buster (1998)</vt:lpstr>
      <vt:lpstr>From Rodgers &amp; Johnson (2007)</vt:lpstr>
      <vt:lpstr>EMOSA Religious Involvement Model</vt:lpstr>
      <vt:lpstr>Religious Involvement Data</vt:lpstr>
      <vt:lpstr>Religious Involvement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Specification : Contagion</vt:lpstr>
      <vt:lpstr>PowerPoint Presentation</vt:lpstr>
      <vt:lpstr>PowerPoint Presentation</vt:lpstr>
      <vt:lpstr>PowerPoint Presentation</vt:lpstr>
      <vt:lpstr>PowerPoint Presentation</vt:lpstr>
      <vt:lpstr>Do we have a winner?</vt:lpstr>
      <vt:lpstr>           Diffusion        vs.          Contagion</vt:lpstr>
      <vt:lpstr>Closer look:  Diffusion            vs.            Contagion</vt:lpstr>
      <vt:lpstr>Hybrid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Substantive Conclusions</vt:lpstr>
      <vt:lpstr>Methodological Conclusions</vt:lpstr>
      <vt:lpstr>Q/A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Mind</dc:creator>
  <cp:lastModifiedBy>Andriy Koval</cp:lastModifiedBy>
  <cp:revision>162</cp:revision>
  <dcterms:created xsi:type="dcterms:W3CDTF">2011-03-04T07:19:33Z</dcterms:created>
  <dcterms:modified xsi:type="dcterms:W3CDTF">2021-01-20T18:06:35Z</dcterms:modified>
</cp:coreProperties>
</file>